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18.png" ContentType="image/png"/>
  <Override PartName="/ppt/media/image20.png" ContentType="image/png"/>
  <Override PartName="/ppt/media/image57.png" ContentType="image/png"/>
  <Override PartName="/ppt/media/image22.png" ContentType="image/png"/>
  <Override PartName="/ppt/media/image59.png" ContentType="image/png"/>
  <Override PartName="/ppt/media/image58.png" ContentType="image/png"/>
  <Override PartName="/ppt/media/image23.png" ContentType="image/png"/>
  <Override PartName="/ppt/media/image35.png" ContentType="image/png"/>
  <Override PartName="/ppt/media/image17.png" ContentType="image/png"/>
  <Override PartName="/ppt/media/image5.png" ContentType="image/png"/>
  <Override PartName="/ppt/media/image72.png" ContentType="image/png"/>
  <Override PartName="/ppt/media/image30.png" ContentType="image/png"/>
  <Override PartName="/ppt/media/image70.png" ContentType="image/png"/>
  <Override PartName="/ppt/media/image28.png" ContentType="image/png"/>
  <Override PartName="/ppt/media/image68.png" ContentType="image/png"/>
  <Override PartName="/ppt/media/image31.png" ContentType="image/png"/>
  <Override PartName="/ppt/media/image6.jpeg" ContentType="image/jpeg"/>
  <Override PartName="/ppt/media/image71.png" ContentType="image/png"/>
  <Override PartName="/ppt/media/image29.png" ContentType="image/png"/>
  <Override PartName="/ppt/media/image67.jpeg" ContentType="image/jpeg"/>
  <Override PartName="/ppt/media/image69.png" ContentType="image/png"/>
  <Override PartName="/ppt/media/image32.png" ContentType="image/png"/>
  <Override PartName="/ppt/media/image65.png" ContentType="image/png"/>
  <Override PartName="/ppt/media/image63.png" ContentType="image/png"/>
  <Override PartName="/ppt/media/image25.png" ContentType="image/png"/>
  <Override PartName="/ppt/media/image62.png" ContentType="image/png"/>
  <Override PartName="/ppt/media/image73.jpeg" ContentType="image/jpeg"/>
  <Override PartName="/ppt/media/image24.png" ContentType="image/png"/>
  <Override PartName="/ppt/media/image61.png" ContentType="image/png"/>
  <Override PartName="/ppt/media/image60.jpeg" ContentType="image/jpeg"/>
  <Override PartName="/ppt/media/image64.png" ContentType="image/png"/>
  <Override PartName="/ppt/media/image66.png" ContentType="image/png"/>
  <Override PartName="/ppt/media/image2.png" ContentType="image/png"/>
  <Override PartName="/ppt/media/image14.png" ContentType="image/png"/>
  <Override PartName="/ppt/media/image26.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0.png" ContentType="image/png"/>
  <Override PartName="/ppt/media/image21.png" ContentType="image/png"/>
  <Override PartName="/ppt/media/image1.jpeg" ContentType="image/jpeg"/>
  <Override PartName="/ppt/media/image47.png" ContentType="image/png"/>
  <Override PartName="/ppt/media/image8.png" ContentType="image/png"/>
  <Override PartName="/ppt/media/image38.png" ContentType="image/png"/>
  <Override PartName="/ppt/media/image13.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media/image3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5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5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5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5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5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DEB6E507-A29B-41E3-A841-E7454D06C1D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685800" y="1143000"/>
            <a:ext cx="5483880" cy="3083760"/>
          </a:xfrm>
          <a:prstGeom prst="rect">
            <a:avLst/>
          </a:prstGeom>
        </p:spPr>
      </p:sp>
      <p:sp>
        <p:nvSpPr>
          <p:cNvPr id="301"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302"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EAFBC9F-06A6-4888-BC52-913BC7B657F9}"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685800" y="1143000"/>
            <a:ext cx="5483880" cy="3083760"/>
          </a:xfrm>
          <a:prstGeom prst="rect">
            <a:avLst/>
          </a:prstGeom>
        </p:spPr>
      </p:sp>
      <p:sp>
        <p:nvSpPr>
          <p:cNvPr id="295"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296"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F1CB917-83FE-4F35-B7DB-0A9EEF7DB9FB}"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685800" y="1143000"/>
            <a:ext cx="5483880" cy="3083760"/>
          </a:xfrm>
          <a:prstGeom prst="rect">
            <a:avLst/>
          </a:prstGeom>
        </p:spPr>
      </p:sp>
      <p:sp>
        <p:nvSpPr>
          <p:cNvPr id="298"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299"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562CB77-ECD0-4C25-B552-8A62E7793D6A}"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8" name="CustomShape 1"/>
          <p:cNvSpPr/>
          <p:nvPr/>
        </p:nvSpPr>
        <p:spPr>
          <a:xfrm>
            <a:off x="888480" y="4568760"/>
            <a:ext cx="26755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e7e6e6"/>
                </a:solidFill>
                <a:latin typeface="Abadi"/>
                <a:ea typeface="SF Pro"/>
              </a:rPr>
              <a:t>Gregory Siegfried</a:t>
            </a:r>
            <a:endParaRPr b="0" lang="en-US" sz="1800" spc="-1" strike="noStrike">
              <a:latin typeface="Arial"/>
            </a:endParaRPr>
          </a:p>
          <a:p>
            <a:pPr>
              <a:lnSpc>
                <a:spcPct val="100000"/>
              </a:lnSpc>
            </a:pPr>
            <a:r>
              <a:rPr b="0" lang="en-US" sz="1800" spc="-1" strike="noStrike">
                <a:solidFill>
                  <a:srgbClr val="e7e6e6"/>
                </a:solidFill>
                <a:latin typeface="Abadi"/>
                <a:ea typeface="SF Pro"/>
              </a:rPr>
              <a:t>December 21</a:t>
            </a:r>
            <a:r>
              <a:rPr b="0" lang="en-US" sz="1800" spc="-1" strike="noStrike" baseline="14000000">
                <a:solidFill>
                  <a:srgbClr val="e7e6e6"/>
                </a:solidFill>
                <a:latin typeface="Abadi"/>
                <a:ea typeface="SF Pro"/>
              </a:rPr>
              <a:t>st</a:t>
            </a:r>
            <a:r>
              <a:rPr b="0" lang="en-US" sz="1800" spc="-1" strike="noStrike">
                <a:solidFill>
                  <a:srgbClr val="e7e6e6"/>
                </a:solidFill>
                <a:latin typeface="Abadi"/>
                <a:ea typeface="SF Pro"/>
              </a:rPr>
              <a:t>, 2021</a:t>
            </a:r>
            <a:endParaRPr b="0" lang="en-US" sz="1800" spc="-1" strike="noStrike">
              <a:latin typeface="Arial"/>
            </a:endParaRPr>
          </a:p>
        </p:txBody>
      </p:sp>
      <p:pic>
        <p:nvPicPr>
          <p:cNvPr id="159" name="Picture 2" descr="IBM Skills Network Logo - Horizontal-noai copy.png"/>
          <p:cNvPicPr/>
          <p:nvPr/>
        </p:nvPicPr>
        <p:blipFill>
          <a:blip r:embed="rId2"/>
          <a:stretch/>
        </p:blipFill>
        <p:spPr>
          <a:xfrm>
            <a:off x="889920" y="676800"/>
            <a:ext cx="2101680" cy="626760"/>
          </a:xfrm>
          <a:prstGeom prst="rect">
            <a:avLst/>
          </a:prstGeom>
          <a:ln>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7"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2F89BEF-1A16-44E2-8D1E-02602119AE9A}" type="slidenum">
              <a:rPr b="0" lang="en-US" sz="1600" spc="-1" strike="noStrike">
                <a:solidFill>
                  <a:srgbClr val="1c7ddb"/>
                </a:solidFill>
                <a:latin typeface="Abadi"/>
                <a:ea typeface="DejaVu Sans"/>
              </a:rPr>
              <a:t>9</a:t>
            </a:fld>
            <a:endParaRPr b="0" lang="en-US" sz="1600" spc="-1" strike="noStrike">
              <a:latin typeface="Arial"/>
            </a:endParaRPr>
          </a:p>
        </p:txBody>
      </p:sp>
      <p:sp>
        <p:nvSpPr>
          <p:cNvPr id="188" name="CustomShape 2"/>
          <p:cNvSpPr/>
          <p:nvPr/>
        </p:nvSpPr>
        <p:spPr>
          <a:xfrm>
            <a:off x="770040" y="1825560"/>
            <a:ext cx="9743040" cy="43488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Using cat-plot, scatter plot, bar chart, and line plot, to visualize the data across Launch Site, Flight Number, Payload Mass, and Orbit. </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All points being plotted are colored by a successful or unsuccessful launch</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Examples: Slides 16-22</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https://github.com/siegfriedgreg/IBM-Data-Science-Coursera/blob/main/Capstone%20Data_Science/Lab%20-%204%20-%20EDA%20Data%20Visualization.ipynb</a:t>
            </a:r>
            <a:endParaRPr b="0" lang="en-US" sz="2200" spc="-1" strike="noStrike">
              <a:latin typeface="Arial"/>
            </a:endParaRPr>
          </a:p>
          <a:p>
            <a:pPr>
              <a:lnSpc>
                <a:spcPct val="100000"/>
              </a:lnSpc>
            </a:pPr>
            <a:endParaRPr b="0" lang="en-US" sz="2200" spc="-1" strike="noStrike">
              <a:latin typeface="Arial"/>
            </a:endParaRPr>
          </a:p>
        </p:txBody>
      </p:sp>
      <p:sp>
        <p:nvSpPr>
          <p:cNvPr id="189"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0"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3649FB6-0087-4BE2-B2F4-8778991B42D0}" type="slidenum">
              <a:rPr b="0" lang="en-US" sz="1600" spc="-1" strike="noStrike">
                <a:solidFill>
                  <a:srgbClr val="1c7ddb"/>
                </a:solidFill>
                <a:latin typeface="Abadi"/>
                <a:ea typeface="DejaVu Sans"/>
              </a:rPr>
              <a:t>10</a:t>
            </a:fld>
            <a:endParaRPr b="0" lang="en-US" sz="1600" spc="-1" strike="noStrike">
              <a:latin typeface="Arial"/>
            </a:endParaRPr>
          </a:p>
        </p:txBody>
      </p:sp>
      <p:sp>
        <p:nvSpPr>
          <p:cNvPr id="191" name="CustomShape 2"/>
          <p:cNvSpPr/>
          <p:nvPr/>
        </p:nvSpPr>
        <p:spPr>
          <a:xfrm>
            <a:off x="770040" y="1806480"/>
            <a:ext cx="9743040" cy="43488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Selected Items to List:</a:t>
            </a:r>
            <a:endParaRPr b="0" lang="en-US" sz="2200" spc="-1" strike="noStrike">
              <a:latin typeface="Arial"/>
            </a:endParaRPr>
          </a:p>
          <a:p>
            <a:pPr marL="216000" indent="-215280">
              <a:lnSpc>
                <a:spcPct val="100000"/>
              </a:lnSpc>
              <a:spcBef>
                <a:spcPts val="1400"/>
              </a:spcBef>
              <a:buClr>
                <a:srgbClr val="292929"/>
              </a:buClr>
              <a:buSzPct val="40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Distinct Launch Sites</a:t>
            </a:r>
            <a:endParaRPr b="0" lang="en-US" sz="2200" spc="-1" strike="noStrike">
              <a:latin typeface="Arial"/>
            </a:endParaRPr>
          </a:p>
          <a:p>
            <a:pPr marL="216000" indent="-215280">
              <a:lnSpc>
                <a:spcPct val="100000"/>
              </a:lnSpc>
              <a:spcBef>
                <a:spcPts val="1400"/>
              </a:spcBef>
              <a:buClr>
                <a:srgbClr val="292929"/>
              </a:buClr>
              <a:buSzPct val="40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Total or Average Payload Across Features</a:t>
            </a:r>
            <a:endParaRPr b="0" lang="en-US" sz="2200" spc="-1" strike="noStrike">
              <a:latin typeface="Arial"/>
            </a:endParaRPr>
          </a:p>
          <a:p>
            <a:pPr marL="216000" indent="-215280">
              <a:lnSpc>
                <a:spcPct val="100000"/>
              </a:lnSpc>
              <a:spcBef>
                <a:spcPts val="1400"/>
              </a:spcBef>
              <a:buClr>
                <a:srgbClr val="292929"/>
              </a:buClr>
              <a:buSzPct val="40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Booster Versions on Payload Ranges</a:t>
            </a:r>
            <a:endParaRPr b="0" lang="en-US" sz="2200" spc="-1" strike="noStrike">
              <a:latin typeface="Arial"/>
            </a:endParaRPr>
          </a:p>
          <a:p>
            <a:pPr marL="216000" indent="-215280">
              <a:lnSpc>
                <a:spcPct val="100000"/>
              </a:lnSpc>
              <a:spcBef>
                <a:spcPts val="1400"/>
              </a:spcBef>
              <a:buClr>
                <a:srgbClr val="292929"/>
              </a:buClr>
              <a:buSzPct val="40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Landing Outcomes for Dates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Examples: Slides 23-32</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https://github.com/siegfriedgreg/IBM-Data-Science-Coursera/blob/main/Capstone%20Data_Science/Lab%20-%205%20-%20EDA%20SQL%20Queries.ipynb</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192"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SQL</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3"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8C750A8-32BB-49A1-ABCF-2AC08BE797B2}" type="slidenum">
              <a:rPr b="0" lang="en-US" sz="1600" spc="-1" strike="noStrike">
                <a:solidFill>
                  <a:srgbClr val="1c7ddb"/>
                </a:solidFill>
                <a:latin typeface="Abadi"/>
                <a:ea typeface="DejaVu Sans"/>
              </a:rPr>
              <a:t>11</a:t>
            </a:fld>
            <a:endParaRPr b="0" lang="en-US" sz="1600" spc="-1" strike="noStrike">
              <a:latin typeface="Arial"/>
            </a:endParaRPr>
          </a:p>
        </p:txBody>
      </p:sp>
      <p:sp>
        <p:nvSpPr>
          <p:cNvPr id="194" name="CustomShape 2"/>
          <p:cNvSpPr/>
          <p:nvPr/>
        </p:nvSpPr>
        <p:spPr>
          <a:xfrm>
            <a:off x="838080" y="1874880"/>
            <a:ext cx="10513080" cy="43488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Markers and Circles were added to aid in locating launch sites and zooming levels.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Marker Clusters were added to aid in visualizing launch outcomes for each site.</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Feature Lines and Distances were added to show proximity to Cities, Rail Roads, Highways, and Coastlines.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Examples: Slides 33-36</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https://github.com/siegfriedgreg/IBM-Data-Science-Coursera/blob/main/Capstone%20Data_Science/Lab%20-%206%20-%20Folium%20Map.ipynb</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195"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6"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01FE6C8-D43B-4151-A2E6-8C1C6BFB2673}" type="slidenum">
              <a:rPr b="0" lang="en-US" sz="1600" spc="-1" strike="noStrike">
                <a:solidFill>
                  <a:srgbClr val="1c7ddb"/>
                </a:solidFill>
                <a:latin typeface="Abadi"/>
                <a:ea typeface="DejaVu Sans"/>
              </a:rPr>
              <a:t>12</a:t>
            </a:fld>
            <a:endParaRPr b="0" lang="en-US" sz="1600" spc="-1" strike="noStrike">
              <a:latin typeface="Arial"/>
            </a:endParaRPr>
          </a:p>
        </p:txBody>
      </p:sp>
      <p:sp>
        <p:nvSpPr>
          <p:cNvPr id="197" name="CustomShape 2"/>
          <p:cNvSpPr/>
          <p:nvPr/>
        </p:nvSpPr>
        <p:spPr>
          <a:xfrm>
            <a:off x="770040" y="1825560"/>
            <a:ext cx="9743040" cy="43488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Selecting one or all launch sites you can:</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1) see the launch outcomes as a percentage in a pie chart.</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2) see the launch outcomes per booster across all payload ranges, using a slider to narrow down values in a scatter plot.</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Examples: Slides 37-40</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https://github.com/siegfriedgreg/IBM-Data-Science-Coursera/blob/main/Capstone%20Data_Science/Lab%20-%207%20-%20SpaceX%20Dash%20App.py</a:t>
            </a:r>
            <a:endParaRPr b="0" lang="en-US" sz="2200" spc="-1" strike="noStrike">
              <a:latin typeface="Arial"/>
            </a:endParaRPr>
          </a:p>
          <a:p>
            <a:pPr>
              <a:lnSpc>
                <a:spcPct val="100000"/>
              </a:lnSpc>
            </a:pPr>
            <a:endParaRPr b="0" lang="en-US" sz="2200" spc="-1" strike="noStrike">
              <a:latin typeface="Arial"/>
            </a:endParaRPr>
          </a:p>
        </p:txBody>
      </p:sp>
      <p:sp>
        <p:nvSpPr>
          <p:cNvPr id="198"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9"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BAC9A54-5ACC-4F6D-BE1A-2CF3D59A4D0B}" type="slidenum">
              <a:rPr b="0" lang="en-US" sz="1600" spc="-1" strike="noStrike">
                <a:solidFill>
                  <a:srgbClr val="1c7ddb"/>
                </a:solidFill>
                <a:latin typeface="Abadi"/>
                <a:ea typeface="DejaVu Sans"/>
              </a:rPr>
              <a:t>13</a:t>
            </a:fld>
            <a:endParaRPr b="0" lang="en-US" sz="1600" spc="-1" strike="noStrike">
              <a:latin typeface="Arial"/>
            </a:endParaRPr>
          </a:p>
        </p:txBody>
      </p:sp>
      <p:sp>
        <p:nvSpPr>
          <p:cNvPr id="200" name="CustomShape 2"/>
          <p:cNvSpPr/>
          <p:nvPr/>
        </p:nvSpPr>
        <p:spPr>
          <a:xfrm>
            <a:off x="770040" y="1825560"/>
            <a:ext cx="9743040" cy="43488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X features uses a data set where all values are numeric, or one hot encoded. Y features is the launch outcome column ‘Class’.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The X and Y features were used to train-test-split the data sets.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GridSearch was used to find the best parameters for K Nearest Neighbors, Logistic Regression, Decision Tree, and Support Vector Machine.</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Examples: Slides 41-43</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https://github.com/siegfriedgreg/IBM-Data-Science-Coursera/blob/main/Capstone%20Data_Science/Lab%20-%208%20-%20SpaceX%20Predictive%20Analysis.ipynb</a:t>
            </a:r>
            <a:endParaRPr b="0" lang="en-US" sz="2200" spc="-1" strike="noStrike">
              <a:latin typeface="Arial"/>
            </a:endParaRPr>
          </a:p>
          <a:p>
            <a:pPr>
              <a:lnSpc>
                <a:spcPct val="100000"/>
              </a:lnSpc>
            </a:pPr>
            <a:endParaRPr b="0" lang="en-US" sz="2200" spc="-1" strike="noStrike">
              <a:latin typeface="Arial"/>
            </a:endParaRPr>
          </a:p>
        </p:txBody>
      </p:sp>
      <p:sp>
        <p:nvSpPr>
          <p:cNvPr id="201"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2" name="CustomShape 1"/>
          <p:cNvSpPr/>
          <p:nvPr/>
        </p:nvSpPr>
        <p:spPr>
          <a:xfrm>
            <a:off x="840960" y="1489680"/>
            <a:ext cx="10497600" cy="4545360"/>
          </a:xfrm>
          <a:prstGeom prst="rect">
            <a:avLst/>
          </a:prstGeom>
          <a:noFill/>
          <a:ln>
            <a:noFill/>
          </a:ln>
        </p:spPr>
        <p:style>
          <a:lnRef idx="0"/>
          <a:fillRef idx="0"/>
          <a:effectRef idx="0"/>
          <a:fontRef idx="minor"/>
        </p:style>
        <p:txBody>
          <a:bodyPr lIns="90000" rIns="90000" tIns="45000" bIns="45000">
            <a:normAutofit fontScale="80000"/>
          </a:bodyPr>
          <a:p>
            <a:pPr>
              <a:lnSpc>
                <a:spcPct val="100000"/>
              </a:lnSpc>
              <a:spcBef>
                <a:spcPts val="1400"/>
              </a:spcBef>
            </a:pPr>
            <a:r>
              <a:rPr b="1" lang="en-US" sz="2200" spc="-1" strike="noStrike">
                <a:solidFill>
                  <a:srgbClr val="292929"/>
                </a:solidFill>
                <a:latin typeface="Abadi"/>
                <a:ea typeface="DejaVu Sans"/>
              </a:rPr>
              <a:t>Exploratory Data Analysis: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Flight success has increased over the years, with the most recent (2020) being a slight decrease. Payloads over 8000 kg are successful, and those in certain orbits are also. Data discrepancies exists for API data and SQL data, the former has 3 launch sites and the latter has 4.</a:t>
            </a:r>
            <a:endParaRPr b="0" lang="en-US" sz="2200" spc="-1" strike="noStrike">
              <a:latin typeface="Arial"/>
            </a:endParaRPr>
          </a:p>
          <a:p>
            <a:pPr>
              <a:lnSpc>
                <a:spcPct val="100000"/>
              </a:lnSpc>
              <a:spcBef>
                <a:spcPts val="1400"/>
              </a:spcBef>
            </a:pPr>
            <a:r>
              <a:rPr b="1" lang="en-US" sz="2200" spc="-1" strike="noStrike">
                <a:solidFill>
                  <a:srgbClr val="292929"/>
                </a:solidFill>
                <a:latin typeface="Abadi"/>
                <a:ea typeface="DejaVu Sans"/>
              </a:rPr>
              <a:t>Interactive Data Analysis: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Certain launch sites show to be more successful (KSC LC-39A). Booster versions don’t show to be more successful than others.</a:t>
            </a:r>
            <a:endParaRPr b="0" lang="en-US" sz="2200" spc="-1" strike="noStrike">
              <a:latin typeface="Arial"/>
            </a:endParaRPr>
          </a:p>
          <a:p>
            <a:pPr>
              <a:lnSpc>
                <a:spcPct val="100000"/>
              </a:lnSpc>
              <a:spcBef>
                <a:spcPts val="1400"/>
              </a:spcBef>
            </a:pPr>
            <a:r>
              <a:rPr b="1" lang="en-US" sz="2200" spc="-1" strike="noStrike">
                <a:solidFill>
                  <a:srgbClr val="292929"/>
                </a:solidFill>
                <a:latin typeface="Abadi"/>
                <a:ea typeface="DejaVu Sans"/>
              </a:rPr>
              <a:t>Predictive Data Analysis: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Both Logistic Regression and Support Vector Machines obtained a score of 83.3%. Their respective training accuracies were, 82.1% and 84.8%, and they both performed the same with respect to their confusion matrices.</a:t>
            </a:r>
            <a:endParaRPr b="0" lang="en-US" sz="2200" spc="-1" strike="noStrike">
              <a:latin typeface="Arial"/>
            </a:endParaRPr>
          </a:p>
          <a:p>
            <a:pPr>
              <a:lnSpc>
                <a:spcPct val="90000"/>
              </a:lnSpc>
              <a:spcBef>
                <a:spcPts val="499"/>
              </a:spcBef>
            </a:pPr>
            <a:endParaRPr b="0" lang="en-US" sz="2200" spc="-1" strike="noStrike">
              <a:latin typeface="Arial"/>
            </a:endParaRPr>
          </a:p>
          <a:p>
            <a:pPr>
              <a:lnSpc>
                <a:spcPct val="90000"/>
              </a:lnSpc>
              <a:spcBef>
                <a:spcPts val="499"/>
              </a:spcBef>
            </a:pPr>
            <a:endParaRPr b="0" lang="en-US" sz="2200" spc="-1" strike="noStrike">
              <a:latin typeface="Arial"/>
            </a:endParaRPr>
          </a:p>
          <a:p>
            <a:pPr marL="457200">
              <a:lnSpc>
                <a:spcPct val="90000"/>
              </a:lnSpc>
              <a:spcBef>
                <a:spcPts val="499"/>
              </a:spcBef>
              <a:tabLst>
                <a:tab algn="l" pos="0"/>
              </a:tabLst>
            </a:pPr>
            <a:endParaRPr b="0" lang="en-US" sz="2200" spc="-1" strike="noStrike">
              <a:latin typeface="Arial"/>
            </a:endParaRPr>
          </a:p>
        </p:txBody>
      </p:sp>
      <p:sp>
        <p:nvSpPr>
          <p:cNvPr id="203" name="CustomShape 2"/>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E385124-1720-4E50-83E3-988B61619689}" type="slidenum">
              <a:rPr b="0" lang="en-US" sz="1600" spc="-1" strike="noStrike">
                <a:solidFill>
                  <a:srgbClr val="1c7ddb"/>
                </a:solidFill>
                <a:latin typeface="Abadi"/>
                <a:ea typeface="DejaVu Sans"/>
              </a:rPr>
              <a:t>15</a:t>
            </a:fld>
            <a:endParaRPr b="0" lang="en-US" sz="1600" spc="-1" strike="noStrike">
              <a:latin typeface="Arial"/>
            </a:endParaRPr>
          </a:p>
        </p:txBody>
      </p:sp>
      <p:sp>
        <p:nvSpPr>
          <p:cNvPr id="204"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Results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5"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10C5FBC-CD0A-4178-B3FC-3C861262D864}" type="slidenum">
              <a:rPr b="0" lang="en-US" sz="1600" spc="-1" strike="noStrike">
                <a:solidFill>
                  <a:srgbClr val="1c7ddb"/>
                </a:solidFill>
                <a:latin typeface="Abadi"/>
                <a:ea typeface="DejaVu Sans"/>
              </a:rPr>
              <a:t>15</a:t>
            </a:fld>
            <a:endParaRPr b="0" lang="en-US" sz="1600" spc="-1" strike="noStrike">
              <a:latin typeface="Arial"/>
            </a:endParaRPr>
          </a:p>
        </p:txBody>
      </p:sp>
      <p:sp>
        <p:nvSpPr>
          <p:cNvPr id="206" name="CustomShape 2"/>
          <p:cNvSpPr/>
          <p:nvPr/>
        </p:nvSpPr>
        <p:spPr>
          <a:xfrm>
            <a:off x="865080" y="2057400"/>
            <a:ext cx="3929760" cy="38091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CA" sz="2200" spc="-1" strike="noStrike">
                <a:solidFill>
                  <a:srgbClr val="292929"/>
                </a:solidFill>
                <a:latin typeface="Abadi"/>
                <a:ea typeface="DejaVu Sans"/>
              </a:rPr>
              <a:t>Class coloring indicates launch outcome. </a:t>
            </a:r>
            <a:endParaRPr b="0" lang="en-US" sz="2200" spc="-1" strike="noStrike">
              <a:latin typeface="Arial"/>
            </a:endParaRPr>
          </a:p>
          <a:p>
            <a:pPr>
              <a:lnSpc>
                <a:spcPct val="100000"/>
              </a:lnSpc>
              <a:spcBef>
                <a:spcPts val="1400"/>
              </a:spcBef>
            </a:pPr>
            <a:r>
              <a:rPr b="0" lang="en-CA" sz="2200" spc="-1" strike="noStrike">
                <a:solidFill>
                  <a:srgbClr val="292929"/>
                </a:solidFill>
                <a:latin typeface="Abadi"/>
                <a:ea typeface="DejaVu Sans"/>
              </a:rPr>
              <a:t>0 is unsuccessful</a:t>
            </a:r>
            <a:endParaRPr b="0" lang="en-US" sz="2200" spc="-1" strike="noStrike">
              <a:latin typeface="Arial"/>
            </a:endParaRPr>
          </a:p>
          <a:p>
            <a:pPr>
              <a:lnSpc>
                <a:spcPct val="100000"/>
              </a:lnSpc>
              <a:spcBef>
                <a:spcPts val="1400"/>
              </a:spcBef>
            </a:pPr>
            <a:r>
              <a:rPr b="0" lang="en-CA" sz="2200" spc="-1" strike="noStrike">
                <a:solidFill>
                  <a:srgbClr val="292929"/>
                </a:solidFill>
                <a:latin typeface="Abadi"/>
                <a:ea typeface="DejaVu Sans"/>
              </a:rPr>
              <a:t>1 is successful</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r>
              <a:rPr b="0" lang="en-CA" sz="2200" spc="-1" strike="noStrike">
                <a:solidFill>
                  <a:srgbClr val="292929"/>
                </a:solidFill>
                <a:latin typeface="Abadi"/>
                <a:ea typeface="DejaVu Sans"/>
              </a:rPr>
              <a:t>Notice which sites are most active.</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endParaRPr b="0" lang="en-US" sz="2200" spc="-1" strike="noStrike">
              <a:latin typeface="Arial"/>
            </a:endParaRPr>
          </a:p>
        </p:txBody>
      </p:sp>
      <p:sp>
        <p:nvSpPr>
          <p:cNvPr id="207"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pic>
        <p:nvPicPr>
          <p:cNvPr id="208" name="" descr=""/>
          <p:cNvPicPr/>
          <p:nvPr/>
        </p:nvPicPr>
        <p:blipFill>
          <a:blip r:embed="rId2"/>
          <a:stretch/>
        </p:blipFill>
        <p:spPr>
          <a:xfrm>
            <a:off x="5386320" y="1388880"/>
            <a:ext cx="5494680" cy="49777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9"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4D01944-F769-4CBC-A826-69B821ABCB36}" type="slidenum">
              <a:rPr b="0" lang="en-US" sz="1600" spc="-1" strike="noStrike">
                <a:solidFill>
                  <a:srgbClr val="1c7ddb"/>
                </a:solidFill>
                <a:latin typeface="Abadi"/>
                <a:ea typeface="DejaVu Sans"/>
              </a:rPr>
              <a:t>17</a:t>
            </a:fld>
            <a:endParaRPr b="0" lang="en-US" sz="1600" spc="-1" strike="noStrike">
              <a:latin typeface="Arial"/>
            </a:endParaRPr>
          </a:p>
        </p:txBody>
      </p:sp>
      <p:sp>
        <p:nvSpPr>
          <p:cNvPr id="210" name="CustomShape 2"/>
          <p:cNvSpPr/>
          <p:nvPr/>
        </p:nvSpPr>
        <p:spPr>
          <a:xfrm>
            <a:off x="770040" y="2069640"/>
            <a:ext cx="3929760" cy="38091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CA" sz="2200" spc="-1" strike="noStrike">
                <a:solidFill>
                  <a:srgbClr val="292929"/>
                </a:solidFill>
                <a:latin typeface="Abadi"/>
                <a:ea typeface="DejaVu Sans"/>
              </a:rPr>
              <a:t>Class coloring indicates launch outcome. </a:t>
            </a:r>
            <a:endParaRPr b="0" lang="en-US" sz="2200" spc="-1" strike="noStrike">
              <a:latin typeface="Arial"/>
            </a:endParaRPr>
          </a:p>
          <a:p>
            <a:pPr>
              <a:lnSpc>
                <a:spcPct val="100000"/>
              </a:lnSpc>
              <a:spcBef>
                <a:spcPts val="1400"/>
              </a:spcBef>
            </a:pPr>
            <a:r>
              <a:rPr b="0" lang="en-CA" sz="2200" spc="-1" strike="noStrike">
                <a:solidFill>
                  <a:srgbClr val="292929"/>
                </a:solidFill>
                <a:latin typeface="Abadi"/>
                <a:ea typeface="DejaVu Sans"/>
              </a:rPr>
              <a:t>0 is unsuccessful </a:t>
            </a:r>
            <a:endParaRPr b="0" lang="en-US" sz="2200" spc="-1" strike="noStrike">
              <a:latin typeface="Arial"/>
            </a:endParaRPr>
          </a:p>
          <a:p>
            <a:pPr>
              <a:lnSpc>
                <a:spcPct val="100000"/>
              </a:lnSpc>
              <a:spcBef>
                <a:spcPts val="1400"/>
              </a:spcBef>
            </a:pPr>
            <a:r>
              <a:rPr b="0" lang="en-CA" sz="2200" spc="-1" strike="noStrike">
                <a:solidFill>
                  <a:srgbClr val="292929"/>
                </a:solidFill>
                <a:latin typeface="Abadi"/>
                <a:ea typeface="DejaVu Sans"/>
              </a:rPr>
              <a:t>1 is successful</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r>
              <a:rPr b="0" lang="en-CA" sz="2200" spc="-1" strike="noStrike">
                <a:solidFill>
                  <a:srgbClr val="292929"/>
                </a:solidFill>
                <a:latin typeface="Abadi"/>
                <a:ea typeface="DejaVu Sans"/>
              </a:rPr>
              <a:t>Notice which payload masses are most used at a site.</a:t>
            </a:r>
            <a:endParaRPr b="0" lang="en-US" sz="2200" spc="-1" strike="noStrike">
              <a:latin typeface="Arial"/>
            </a:endParaRPr>
          </a:p>
        </p:txBody>
      </p:sp>
      <p:sp>
        <p:nvSpPr>
          <p:cNvPr id="211"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Mass vs. Launch Site</a:t>
            </a:r>
            <a:endParaRPr b="0" lang="en-US" sz="4000" spc="-1" strike="noStrike">
              <a:latin typeface="Arial"/>
            </a:endParaRPr>
          </a:p>
        </p:txBody>
      </p:sp>
      <p:pic>
        <p:nvPicPr>
          <p:cNvPr id="212" name="" descr=""/>
          <p:cNvPicPr/>
          <p:nvPr/>
        </p:nvPicPr>
        <p:blipFill>
          <a:blip r:embed="rId2"/>
          <a:stretch/>
        </p:blipFill>
        <p:spPr>
          <a:xfrm>
            <a:off x="4754880" y="1828800"/>
            <a:ext cx="6582600" cy="38487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3"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6066F1A-2320-4609-BAA6-3D5F6EC8864A}" type="slidenum">
              <a:rPr b="0" lang="en-US" sz="1600" spc="-1" strike="noStrike">
                <a:solidFill>
                  <a:srgbClr val="1c7ddb"/>
                </a:solidFill>
                <a:latin typeface="Abadi"/>
                <a:ea typeface="DejaVu Sans"/>
              </a:rPr>
              <a:t>18</a:t>
            </a:fld>
            <a:endParaRPr b="0" lang="en-US" sz="1600" spc="-1" strike="noStrike">
              <a:latin typeface="Arial"/>
            </a:endParaRPr>
          </a:p>
        </p:txBody>
      </p:sp>
      <p:sp>
        <p:nvSpPr>
          <p:cNvPr id="214" name="CustomShape 2"/>
          <p:cNvSpPr/>
          <p:nvPr/>
        </p:nvSpPr>
        <p:spPr>
          <a:xfrm>
            <a:off x="770040" y="2082240"/>
            <a:ext cx="3929760" cy="3809160"/>
          </a:xfrm>
          <a:prstGeom prst="rect">
            <a:avLst/>
          </a:prstGeom>
          <a:noFill/>
          <a:ln>
            <a:noFill/>
          </a:ln>
        </p:spPr>
        <p:style>
          <a:lnRef idx="0"/>
          <a:fillRef idx="0"/>
          <a:effectRef idx="0"/>
          <a:fontRef idx="minor"/>
        </p:style>
        <p:txBody>
          <a:bodyPr lIns="90000" rIns="90000" tIns="45000" bIns="45000">
            <a:normAutofit/>
          </a:bodyPr>
          <a:p>
            <a:pPr marL="228600" indent="-2260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Notice which orbit destinations are the more successful, and ones that have the most variability.</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endParaRPr b="0" lang="en-US" sz="2200" spc="-1" strike="noStrike">
              <a:latin typeface="Arial"/>
            </a:endParaRPr>
          </a:p>
        </p:txBody>
      </p:sp>
      <p:sp>
        <p:nvSpPr>
          <p:cNvPr id="215"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Orbit Type vs. Success Rate </a:t>
            </a:r>
            <a:endParaRPr b="0" lang="en-US" sz="4000" spc="-1" strike="noStrike">
              <a:latin typeface="Arial"/>
            </a:endParaRPr>
          </a:p>
        </p:txBody>
      </p:sp>
      <p:pic>
        <p:nvPicPr>
          <p:cNvPr id="216" name="" descr=""/>
          <p:cNvPicPr/>
          <p:nvPr/>
        </p:nvPicPr>
        <p:blipFill>
          <a:blip r:embed="rId2"/>
          <a:stretch/>
        </p:blipFill>
        <p:spPr>
          <a:xfrm>
            <a:off x="5212080" y="1818000"/>
            <a:ext cx="5942520" cy="40330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0"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pPr>
            <a:fld id="{BA9CCCFD-8E0F-4620-84FB-2A67A9EDF72D}" type="slidenum">
              <a:rPr b="0" lang="en-US" sz="1600" spc="-1" strike="noStrike">
                <a:solidFill>
                  <a:srgbClr val="1c7ddb"/>
                </a:solidFill>
                <a:latin typeface="Abadi"/>
                <a:ea typeface="DejaVu Sans"/>
              </a:rPr>
              <a:t>&lt;number&gt;</a:t>
            </a:fld>
            <a:endParaRPr b="0" lang="en-US" sz="1600" spc="-1" strike="noStrike">
              <a:latin typeface="Arial"/>
            </a:endParaRPr>
          </a:p>
        </p:txBody>
      </p:sp>
      <p:sp>
        <p:nvSpPr>
          <p:cNvPr id="161" name="CustomShape 2"/>
          <p:cNvSpPr/>
          <p:nvPr/>
        </p:nvSpPr>
        <p:spPr>
          <a:xfrm>
            <a:off x="2743200" y="1968840"/>
            <a:ext cx="6491880" cy="4479480"/>
          </a:xfrm>
          <a:prstGeom prst="rect">
            <a:avLst/>
          </a:prstGeom>
          <a:noFill/>
          <a:ln>
            <a:noFill/>
          </a:ln>
        </p:spPr>
        <p:style>
          <a:lnRef idx="0"/>
          <a:fillRef idx="0"/>
          <a:effectRef idx="0"/>
          <a:fontRef idx="minor"/>
        </p:style>
        <p:txBody>
          <a:bodyPr lIns="90000" rIns="90000" tIns="45000" bIns="45000">
            <a:normAutofit/>
          </a:bodyPr>
          <a:p>
            <a:pPr marL="228600" indent="-2260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          3</a:t>
            </a:r>
            <a:endParaRPr b="0" lang="en-US" sz="2200" spc="-1" strike="noStrike">
              <a:latin typeface="Arial"/>
            </a:endParaRPr>
          </a:p>
          <a:p>
            <a:pPr marL="228600" indent="-2260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                      4</a:t>
            </a:r>
            <a:endParaRPr b="0" lang="en-US" sz="2200" spc="-1" strike="noStrike">
              <a:latin typeface="Arial"/>
            </a:endParaRPr>
          </a:p>
          <a:p>
            <a:pPr marL="228600" indent="-2260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                     5</a:t>
            </a:r>
            <a:endParaRPr b="0" lang="en-US" sz="2200" spc="-1" strike="noStrike">
              <a:latin typeface="Arial"/>
            </a:endParaRPr>
          </a:p>
          <a:p>
            <a:pPr marL="228600" indent="-2260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                             15</a:t>
            </a:r>
            <a:endParaRPr b="0" lang="en-US" sz="2200" spc="-1" strike="noStrike">
              <a:latin typeface="Arial"/>
            </a:endParaRPr>
          </a:p>
          <a:p>
            <a:pPr marL="228600" indent="-2260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                       44</a:t>
            </a:r>
            <a:endParaRPr b="0" lang="en-US" sz="2200" spc="-1" strike="noStrike">
              <a:latin typeface="Arial"/>
            </a:endParaRPr>
          </a:p>
        </p:txBody>
      </p:sp>
      <p:sp>
        <p:nvSpPr>
          <p:cNvPr id="162"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7"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DFFE821-FCDF-4C46-888A-391392028F0E}" type="slidenum">
              <a:rPr b="0" lang="en-US" sz="1600" spc="-1" strike="noStrike">
                <a:solidFill>
                  <a:srgbClr val="1c7ddb"/>
                </a:solidFill>
                <a:latin typeface="Abadi"/>
                <a:ea typeface="DejaVu Sans"/>
              </a:rPr>
              <a:t>19</a:t>
            </a:fld>
            <a:endParaRPr b="0" lang="en-US" sz="1600" spc="-1" strike="noStrike">
              <a:latin typeface="Arial"/>
            </a:endParaRPr>
          </a:p>
        </p:txBody>
      </p:sp>
      <p:sp>
        <p:nvSpPr>
          <p:cNvPr id="218" name="CustomShape 2"/>
          <p:cNvSpPr/>
          <p:nvPr/>
        </p:nvSpPr>
        <p:spPr>
          <a:xfrm>
            <a:off x="770040" y="2069640"/>
            <a:ext cx="3929760" cy="38091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Coloring indicates the launch outcome.</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0 is unsuccessful</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1 is successful</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Notice, that few orbit destinations are without a successful landing.</a:t>
            </a:r>
            <a:endParaRPr b="0" lang="en-US" sz="2200" spc="-1" strike="noStrike">
              <a:latin typeface="Arial"/>
            </a:endParaRPr>
          </a:p>
        </p:txBody>
      </p:sp>
      <p:sp>
        <p:nvSpPr>
          <p:cNvPr id="219"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20" name="" descr=""/>
          <p:cNvPicPr/>
          <p:nvPr/>
        </p:nvPicPr>
        <p:blipFill>
          <a:blip r:embed="rId2"/>
          <a:stretch/>
        </p:blipFill>
        <p:spPr>
          <a:xfrm>
            <a:off x="5029200" y="1828800"/>
            <a:ext cx="6033960" cy="397152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1"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6835C42-B68D-4D11-92FA-F02E49D95A5C}" type="slidenum">
              <a:rPr b="0" lang="en-US" sz="1600" spc="-1" strike="noStrike">
                <a:solidFill>
                  <a:srgbClr val="1c7ddb"/>
                </a:solidFill>
                <a:latin typeface="Abadi"/>
                <a:ea typeface="DejaVu Sans"/>
              </a:rPr>
              <a:t>20</a:t>
            </a:fld>
            <a:endParaRPr b="0" lang="en-US" sz="1600" spc="-1" strike="noStrike">
              <a:latin typeface="Arial"/>
            </a:endParaRPr>
          </a:p>
        </p:txBody>
      </p:sp>
      <p:sp>
        <p:nvSpPr>
          <p:cNvPr id="222" name="CustomShape 2"/>
          <p:cNvSpPr/>
          <p:nvPr/>
        </p:nvSpPr>
        <p:spPr>
          <a:xfrm>
            <a:off x="770040" y="2057400"/>
            <a:ext cx="3929760" cy="38091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Coloring indicates landing outcomes.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0 is unsuccessful</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1 is successful</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Notice the payload ranges for particular orbit destinations.</a:t>
            </a:r>
            <a:endParaRPr b="0" lang="en-US" sz="2200" spc="-1" strike="noStrike">
              <a:latin typeface="Arial"/>
            </a:endParaRPr>
          </a:p>
        </p:txBody>
      </p:sp>
      <p:sp>
        <p:nvSpPr>
          <p:cNvPr id="223"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Mass vs. Orbit Type</a:t>
            </a:r>
            <a:endParaRPr b="0" lang="en-US" sz="4000" spc="-1" strike="noStrike">
              <a:latin typeface="Arial"/>
            </a:endParaRPr>
          </a:p>
        </p:txBody>
      </p:sp>
      <p:pic>
        <p:nvPicPr>
          <p:cNvPr id="224" name="" descr=""/>
          <p:cNvPicPr/>
          <p:nvPr/>
        </p:nvPicPr>
        <p:blipFill>
          <a:blip r:embed="rId2"/>
          <a:stretch/>
        </p:blipFill>
        <p:spPr>
          <a:xfrm>
            <a:off x="5212080" y="1828800"/>
            <a:ext cx="6125400" cy="39524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5"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61DFBC9-AC71-498E-95FD-DDE37A1A3B5B}" type="slidenum">
              <a:rPr b="0" lang="en-US" sz="1600" spc="-1" strike="noStrike">
                <a:solidFill>
                  <a:srgbClr val="1c7ddb"/>
                </a:solidFill>
                <a:latin typeface="Abadi"/>
                <a:ea typeface="DejaVu Sans"/>
              </a:rPr>
              <a:t>21</a:t>
            </a:fld>
            <a:endParaRPr b="0" lang="en-US" sz="1600" spc="-1" strike="noStrike">
              <a:latin typeface="Arial"/>
            </a:endParaRPr>
          </a:p>
        </p:txBody>
      </p:sp>
      <p:sp>
        <p:nvSpPr>
          <p:cNvPr id="226" name="CustomShape 2"/>
          <p:cNvSpPr/>
          <p:nvPr/>
        </p:nvSpPr>
        <p:spPr>
          <a:xfrm>
            <a:off x="770040" y="2069640"/>
            <a:ext cx="3929760" cy="38091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Notice the trend from 2013 to 2019 increased in success. 2020 looks to be on a down trend.</a:t>
            </a:r>
            <a:endParaRPr b="0" lang="en-US" sz="2200" spc="-1" strike="noStrike">
              <a:latin typeface="Arial"/>
            </a:endParaRPr>
          </a:p>
        </p:txBody>
      </p:sp>
      <p:sp>
        <p:nvSpPr>
          <p:cNvPr id="227"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Success Yearly Trend</a:t>
            </a:r>
            <a:endParaRPr b="0" lang="en-US" sz="4000" spc="-1" strike="noStrike">
              <a:latin typeface="Arial"/>
            </a:endParaRPr>
          </a:p>
        </p:txBody>
      </p:sp>
      <p:pic>
        <p:nvPicPr>
          <p:cNvPr id="228" name="" descr=""/>
          <p:cNvPicPr/>
          <p:nvPr/>
        </p:nvPicPr>
        <p:blipFill>
          <a:blip r:embed="rId2"/>
          <a:stretch/>
        </p:blipFill>
        <p:spPr>
          <a:xfrm>
            <a:off x="5212080" y="1880640"/>
            <a:ext cx="6033960" cy="38761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9"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327933E-B275-4913-8D7D-D4901B48CCA6}" type="slidenum">
              <a:rPr b="0" lang="en-US" sz="1600" spc="-1" strike="noStrike">
                <a:solidFill>
                  <a:srgbClr val="1c7ddb"/>
                </a:solidFill>
                <a:latin typeface="Abadi"/>
                <a:ea typeface="DejaVu Sans"/>
              </a:rPr>
              <a:t>22</a:t>
            </a:fld>
            <a:endParaRPr b="0" lang="en-US" sz="1600" spc="-1" strike="noStrike">
              <a:latin typeface="Arial"/>
            </a:endParaRPr>
          </a:p>
        </p:txBody>
      </p:sp>
      <p:sp>
        <p:nvSpPr>
          <p:cNvPr id="230"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All Launch Site Names</a:t>
            </a:r>
            <a:endParaRPr b="0" lang="en-US" sz="4000" spc="-1" strike="noStrike">
              <a:latin typeface="Arial"/>
            </a:endParaRPr>
          </a:p>
        </p:txBody>
      </p:sp>
      <p:pic>
        <p:nvPicPr>
          <p:cNvPr id="231" name="" descr=""/>
          <p:cNvPicPr/>
          <p:nvPr/>
        </p:nvPicPr>
        <p:blipFill>
          <a:blip r:embed="rId2"/>
          <a:stretch/>
        </p:blipFill>
        <p:spPr>
          <a:xfrm>
            <a:off x="408960" y="1828800"/>
            <a:ext cx="11294640" cy="36568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2"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4029433-ADA8-45F0-AA7A-897B6D099BDC}" type="slidenum">
              <a:rPr b="0" lang="en-US" sz="1600" spc="-1" strike="noStrike">
                <a:solidFill>
                  <a:srgbClr val="1c7ddb"/>
                </a:solidFill>
                <a:latin typeface="Abadi"/>
                <a:ea typeface="DejaVu Sans"/>
              </a:rPr>
              <a:t>23</a:t>
            </a:fld>
            <a:endParaRPr b="0" lang="en-US" sz="1600" spc="-1" strike="noStrike">
              <a:latin typeface="Arial"/>
            </a:endParaRPr>
          </a:p>
        </p:txBody>
      </p:sp>
      <p:sp>
        <p:nvSpPr>
          <p:cNvPr id="233"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pic>
        <p:nvPicPr>
          <p:cNvPr id="234" name="" descr=""/>
          <p:cNvPicPr/>
          <p:nvPr/>
        </p:nvPicPr>
        <p:blipFill>
          <a:blip r:embed="rId2"/>
          <a:stretch/>
        </p:blipFill>
        <p:spPr>
          <a:xfrm>
            <a:off x="457200" y="1828800"/>
            <a:ext cx="11181600" cy="365688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5"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018A21B-0313-44F5-ACD4-8E1946D4192D}" type="slidenum">
              <a:rPr b="0" lang="en-US" sz="1600" spc="-1" strike="noStrike">
                <a:solidFill>
                  <a:srgbClr val="1c7ddb"/>
                </a:solidFill>
                <a:latin typeface="Abadi"/>
                <a:ea typeface="DejaVu Sans"/>
              </a:rPr>
              <a:t>24</a:t>
            </a:fld>
            <a:endParaRPr b="0" lang="en-US" sz="1600" spc="-1" strike="noStrike">
              <a:latin typeface="Arial"/>
            </a:endParaRPr>
          </a:p>
        </p:txBody>
      </p:sp>
      <p:sp>
        <p:nvSpPr>
          <p:cNvPr id="236"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pic>
        <p:nvPicPr>
          <p:cNvPr id="237" name="" descr=""/>
          <p:cNvPicPr/>
          <p:nvPr/>
        </p:nvPicPr>
        <p:blipFill>
          <a:blip r:embed="rId2"/>
          <a:stretch/>
        </p:blipFill>
        <p:spPr>
          <a:xfrm>
            <a:off x="365760" y="1828800"/>
            <a:ext cx="11469600" cy="27424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8"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BFA4D1B-0E19-4FBF-A783-AC6CDA1828E2}" type="slidenum">
              <a:rPr b="0" lang="en-US" sz="1600" spc="-1" strike="noStrike">
                <a:solidFill>
                  <a:srgbClr val="1c7ddb"/>
                </a:solidFill>
                <a:latin typeface="Abadi"/>
                <a:ea typeface="DejaVu Sans"/>
              </a:rPr>
              <a:t>25</a:t>
            </a:fld>
            <a:endParaRPr b="0" lang="en-US" sz="1600" spc="-1" strike="noStrike">
              <a:latin typeface="Arial"/>
            </a:endParaRPr>
          </a:p>
        </p:txBody>
      </p:sp>
      <p:sp>
        <p:nvSpPr>
          <p:cNvPr id="239"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latin typeface="Arial"/>
            </a:endParaRPr>
          </a:p>
        </p:txBody>
      </p:sp>
      <p:pic>
        <p:nvPicPr>
          <p:cNvPr id="240" name="" descr=""/>
          <p:cNvPicPr/>
          <p:nvPr/>
        </p:nvPicPr>
        <p:blipFill>
          <a:blip r:embed="rId2"/>
          <a:stretch/>
        </p:blipFill>
        <p:spPr>
          <a:xfrm>
            <a:off x="365760" y="1828800"/>
            <a:ext cx="11378160" cy="27424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1"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1747173-318E-4391-8284-026C7566D8D5}" type="slidenum">
              <a:rPr b="0" lang="en-US" sz="1600" spc="-1" strike="noStrike">
                <a:solidFill>
                  <a:srgbClr val="1c7ddb"/>
                </a:solidFill>
                <a:latin typeface="Abadi"/>
                <a:ea typeface="DejaVu Sans"/>
              </a:rPr>
              <a:t>26</a:t>
            </a:fld>
            <a:endParaRPr b="0" lang="en-US" sz="1600" spc="-1" strike="noStrike">
              <a:latin typeface="Arial"/>
            </a:endParaRPr>
          </a:p>
        </p:txBody>
      </p:sp>
      <p:sp>
        <p:nvSpPr>
          <p:cNvPr id="242"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latin typeface="Arial"/>
            </a:endParaRPr>
          </a:p>
        </p:txBody>
      </p:sp>
      <p:pic>
        <p:nvPicPr>
          <p:cNvPr id="243" name="" descr=""/>
          <p:cNvPicPr/>
          <p:nvPr/>
        </p:nvPicPr>
        <p:blipFill>
          <a:blip r:embed="rId2"/>
          <a:stretch/>
        </p:blipFill>
        <p:spPr>
          <a:xfrm>
            <a:off x="325080" y="1792080"/>
            <a:ext cx="11469600" cy="27792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4"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D0B968A-41B6-4C8C-83F3-81A664CBB66D}" type="slidenum">
              <a:rPr b="0" lang="en-US" sz="1600" spc="-1" strike="noStrike">
                <a:solidFill>
                  <a:srgbClr val="1c7ddb"/>
                </a:solidFill>
                <a:latin typeface="Abadi"/>
                <a:ea typeface="DejaVu Sans"/>
              </a:rPr>
              <a:t>27</a:t>
            </a:fld>
            <a:endParaRPr b="0" lang="en-US" sz="1600" spc="-1" strike="noStrike">
              <a:latin typeface="Arial"/>
            </a:endParaRPr>
          </a:p>
        </p:txBody>
      </p:sp>
      <p:sp>
        <p:nvSpPr>
          <p:cNvPr id="245"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latin typeface="Arial"/>
            </a:endParaRPr>
          </a:p>
        </p:txBody>
      </p:sp>
      <p:pic>
        <p:nvPicPr>
          <p:cNvPr id="246" name="" descr=""/>
          <p:cNvPicPr/>
          <p:nvPr/>
        </p:nvPicPr>
        <p:blipFill>
          <a:blip r:embed="rId2"/>
          <a:stretch/>
        </p:blipFill>
        <p:spPr>
          <a:xfrm>
            <a:off x="274320" y="1808280"/>
            <a:ext cx="11460960" cy="322020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7"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51C22A2-272B-412B-B890-6172EB7E9C58}" type="slidenum">
              <a:rPr b="0" lang="en-US" sz="1600" spc="-1" strike="noStrike">
                <a:solidFill>
                  <a:srgbClr val="1c7ddb"/>
                </a:solidFill>
                <a:latin typeface="Abadi"/>
                <a:ea typeface="DejaVu Sans"/>
              </a:rPr>
              <a:t>28</a:t>
            </a:fld>
            <a:endParaRPr b="0" lang="en-US" sz="1600" spc="-1" strike="noStrike">
              <a:latin typeface="Arial"/>
            </a:endParaRPr>
          </a:p>
        </p:txBody>
      </p:sp>
      <p:sp>
        <p:nvSpPr>
          <p:cNvPr id="248"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latin typeface="Arial"/>
            </a:endParaRPr>
          </a:p>
        </p:txBody>
      </p:sp>
      <p:pic>
        <p:nvPicPr>
          <p:cNvPr id="249" name="" descr=""/>
          <p:cNvPicPr/>
          <p:nvPr/>
        </p:nvPicPr>
        <p:blipFill>
          <a:blip r:embed="rId2"/>
          <a:stretch/>
        </p:blipFill>
        <p:spPr>
          <a:xfrm>
            <a:off x="365760" y="1828800"/>
            <a:ext cx="11549520" cy="29332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3"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3E965570-068A-4F2E-9BA9-71E88AA089ED}" type="slidenum">
              <a:rPr b="0" lang="en-US" sz="1600" spc="-1" strike="noStrike">
                <a:solidFill>
                  <a:srgbClr val="1c7ddb"/>
                </a:solidFill>
                <a:latin typeface="Abadi"/>
                <a:ea typeface="DejaVu Sans"/>
              </a:rPr>
              <a:t>2</a:t>
            </a:fld>
            <a:endParaRPr b="0" lang="en-US" sz="1600" spc="-1" strike="noStrike">
              <a:latin typeface="Arial"/>
            </a:endParaRPr>
          </a:p>
        </p:txBody>
      </p:sp>
      <p:sp>
        <p:nvSpPr>
          <p:cNvPr id="164" name="CustomShape 2"/>
          <p:cNvSpPr/>
          <p:nvPr/>
        </p:nvSpPr>
        <p:spPr>
          <a:xfrm>
            <a:off x="1280160" y="1828800"/>
            <a:ext cx="9692640" cy="3566160"/>
          </a:xfrm>
          <a:prstGeom prst="rect">
            <a:avLst/>
          </a:prstGeom>
          <a:noFill/>
          <a:ln>
            <a:noFill/>
          </a:ln>
        </p:spPr>
        <p:style>
          <a:lnRef idx="0"/>
          <a:fillRef idx="0"/>
          <a:effectRef idx="0"/>
          <a:fontRef idx="minor"/>
        </p:style>
        <p:txBody>
          <a:bodyPr lIns="90000" rIns="90000" tIns="45000" bIns="45000">
            <a:normAutofit/>
          </a:bodyPr>
          <a:p>
            <a:pPr marL="228600" indent="-2260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Data collection, wrangling, and analysis have provided some insights on SpaceX. Features such as Launch Site, Payload Mass, and Orbit are associated with launch landing success. SpaceX has been increasing their landing success and are currently above 80%.</a:t>
            </a:r>
            <a:endParaRPr b="0" lang="en-US" sz="2200" spc="-1" strike="noStrike">
              <a:latin typeface="Arial"/>
            </a:endParaRPr>
          </a:p>
          <a:p>
            <a:pPr marL="228600" indent="-226080">
              <a:lnSpc>
                <a:spcPct val="100000"/>
              </a:lnSpc>
              <a:spcBef>
                <a:spcPts val="1400"/>
              </a:spcBef>
              <a:buClr>
                <a:srgbClr val="292929"/>
              </a:buClr>
              <a:buFont typeface="Arial"/>
              <a:buChar char="•"/>
            </a:pPr>
            <a:endParaRPr b="0" lang="en-US" sz="2200" spc="-1" strike="noStrike">
              <a:latin typeface="Arial"/>
            </a:endParaRPr>
          </a:p>
          <a:p>
            <a:pPr marL="228600" indent="-2260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Testing model analysis puts accuracy at 83.3% on our SpaceX data using Support Vector Machine with a C of 1.0, a gamma around 0.0316 and a sigmoid kernel.</a:t>
            </a:r>
            <a:endParaRPr b="0" lang="en-US" sz="2200" spc="-1" strike="noStrike">
              <a:latin typeface="Arial"/>
            </a:endParaRPr>
          </a:p>
        </p:txBody>
      </p:sp>
      <p:sp>
        <p:nvSpPr>
          <p:cNvPr id="165"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0"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9A9372E-F88A-42B7-A8EC-6154D4B3CBD3}" type="slidenum">
              <a:rPr b="0" lang="en-US" sz="1600" spc="-1" strike="noStrike">
                <a:solidFill>
                  <a:srgbClr val="1c7ddb"/>
                </a:solidFill>
                <a:latin typeface="Abadi"/>
                <a:ea typeface="DejaVu Sans"/>
              </a:rPr>
              <a:t>29</a:t>
            </a:fld>
            <a:endParaRPr b="0" lang="en-US" sz="1600" spc="-1" strike="noStrike">
              <a:latin typeface="Arial"/>
            </a:endParaRPr>
          </a:p>
        </p:txBody>
      </p:sp>
      <p:sp>
        <p:nvSpPr>
          <p:cNvPr id="251"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latin typeface="Arial"/>
            </a:endParaRPr>
          </a:p>
        </p:txBody>
      </p:sp>
      <p:pic>
        <p:nvPicPr>
          <p:cNvPr id="252" name="" descr=""/>
          <p:cNvPicPr/>
          <p:nvPr/>
        </p:nvPicPr>
        <p:blipFill>
          <a:blip r:embed="rId2"/>
          <a:stretch/>
        </p:blipFill>
        <p:spPr>
          <a:xfrm>
            <a:off x="274680" y="1554480"/>
            <a:ext cx="11611800" cy="434520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3"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CE6FECD-54AC-437B-AD75-3FF9EBEEDDE0}" type="slidenum">
              <a:rPr b="0" lang="en-US" sz="1600" spc="-1" strike="noStrike">
                <a:solidFill>
                  <a:srgbClr val="1c7ddb"/>
                </a:solidFill>
                <a:latin typeface="Abadi"/>
                <a:ea typeface="DejaVu Sans"/>
              </a:rPr>
              <a:t>30</a:t>
            </a:fld>
            <a:endParaRPr b="0" lang="en-US" sz="1600" spc="-1" strike="noStrike">
              <a:latin typeface="Arial"/>
            </a:endParaRPr>
          </a:p>
        </p:txBody>
      </p:sp>
      <p:sp>
        <p:nvSpPr>
          <p:cNvPr id="254"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pic>
        <p:nvPicPr>
          <p:cNvPr id="255" name="" descr=""/>
          <p:cNvPicPr/>
          <p:nvPr/>
        </p:nvPicPr>
        <p:blipFill>
          <a:blip r:embed="rId2"/>
          <a:stretch/>
        </p:blipFill>
        <p:spPr>
          <a:xfrm>
            <a:off x="216000" y="1828800"/>
            <a:ext cx="11693880" cy="31996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6"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F25C1D3-89A1-416E-B0EF-D1C65CFD9CAD}" type="slidenum">
              <a:rPr b="0" lang="en-US" sz="1600" spc="-1" strike="noStrike">
                <a:solidFill>
                  <a:srgbClr val="1c7ddb"/>
                </a:solidFill>
                <a:latin typeface="Abadi"/>
                <a:ea typeface="DejaVu Sans"/>
              </a:rPr>
              <a:t>31</a:t>
            </a:fld>
            <a:endParaRPr b="0" lang="en-US" sz="1600" spc="-1" strike="noStrike">
              <a:latin typeface="Arial"/>
            </a:endParaRPr>
          </a:p>
        </p:txBody>
      </p:sp>
      <p:sp>
        <p:nvSpPr>
          <p:cNvPr id="257"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latin typeface="Arial"/>
            </a:endParaRPr>
          </a:p>
        </p:txBody>
      </p:sp>
      <p:pic>
        <p:nvPicPr>
          <p:cNvPr id="258" name="" descr=""/>
          <p:cNvPicPr/>
          <p:nvPr/>
        </p:nvPicPr>
        <p:blipFill>
          <a:blip r:embed="rId2"/>
          <a:stretch/>
        </p:blipFill>
        <p:spPr>
          <a:xfrm>
            <a:off x="274320" y="1834560"/>
            <a:ext cx="11582280" cy="319392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9"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0EE9E9A-95CA-4154-B289-9125527C5354}" type="slidenum">
              <a:rPr b="0" lang="en-US" sz="1600" spc="-1" strike="noStrike">
                <a:solidFill>
                  <a:srgbClr val="1c7ddb"/>
                </a:solidFill>
                <a:latin typeface="Abadi"/>
                <a:ea typeface="DejaVu Sans"/>
              </a:rPr>
              <a:t>32</a:t>
            </a:fld>
            <a:endParaRPr b="0" lang="en-US" sz="1600" spc="-1" strike="noStrike">
              <a:latin typeface="Arial"/>
            </a:endParaRPr>
          </a:p>
        </p:txBody>
      </p:sp>
      <p:sp>
        <p:nvSpPr>
          <p:cNvPr id="260"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Folium Map - Launch Sites</a:t>
            </a:r>
            <a:endParaRPr b="0" lang="en-US" sz="4000" spc="-1" strike="noStrike">
              <a:latin typeface="Arial"/>
            </a:endParaRPr>
          </a:p>
        </p:txBody>
      </p:sp>
      <p:pic>
        <p:nvPicPr>
          <p:cNvPr id="261" name="" descr=""/>
          <p:cNvPicPr/>
          <p:nvPr/>
        </p:nvPicPr>
        <p:blipFill>
          <a:blip r:embed="rId2"/>
          <a:stretch/>
        </p:blipFill>
        <p:spPr>
          <a:xfrm>
            <a:off x="1463400" y="2041200"/>
            <a:ext cx="8868600" cy="4383720"/>
          </a:xfrm>
          <a:prstGeom prst="rect">
            <a:avLst/>
          </a:prstGeom>
          <a:ln>
            <a:noFill/>
          </a:ln>
        </p:spPr>
      </p:pic>
      <p:sp>
        <p:nvSpPr>
          <p:cNvPr id="262" name="CustomShape 3"/>
          <p:cNvSpPr/>
          <p:nvPr/>
        </p:nvSpPr>
        <p:spPr>
          <a:xfrm>
            <a:off x="2743200" y="1482480"/>
            <a:ext cx="64000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Global screen shot of folium map with launch site locations.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3"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57E2A7C-DA32-44EF-A5DA-38BA5889F4B7}" type="slidenum">
              <a:rPr b="0" lang="en-US" sz="1600" spc="-1" strike="noStrike">
                <a:solidFill>
                  <a:srgbClr val="1c7ddb"/>
                </a:solidFill>
                <a:latin typeface="Abadi"/>
                <a:ea typeface="DejaVu Sans"/>
              </a:rPr>
              <a:t>34</a:t>
            </a:fld>
            <a:endParaRPr b="0" lang="en-US" sz="1600" spc="-1" strike="noStrike">
              <a:latin typeface="Arial"/>
            </a:endParaRPr>
          </a:p>
        </p:txBody>
      </p:sp>
      <p:sp>
        <p:nvSpPr>
          <p:cNvPr id="264"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Folium Map – Launch Outcome Markers</a:t>
            </a:r>
            <a:endParaRPr b="0" lang="en-US" sz="4000" spc="-1" strike="noStrike">
              <a:latin typeface="Arial"/>
            </a:endParaRPr>
          </a:p>
        </p:txBody>
      </p:sp>
      <p:pic>
        <p:nvPicPr>
          <p:cNvPr id="265" name="" descr=""/>
          <p:cNvPicPr/>
          <p:nvPr/>
        </p:nvPicPr>
        <p:blipFill>
          <a:blip r:embed="rId2"/>
          <a:stretch/>
        </p:blipFill>
        <p:spPr>
          <a:xfrm>
            <a:off x="1422720" y="2144160"/>
            <a:ext cx="8634960" cy="4255920"/>
          </a:xfrm>
          <a:prstGeom prst="rect">
            <a:avLst/>
          </a:prstGeom>
          <a:ln>
            <a:noFill/>
          </a:ln>
        </p:spPr>
      </p:pic>
      <p:sp>
        <p:nvSpPr>
          <p:cNvPr id="266" name="CustomShape 3"/>
          <p:cNvSpPr/>
          <p:nvPr/>
        </p:nvSpPr>
        <p:spPr>
          <a:xfrm>
            <a:off x="3017520" y="1573920"/>
            <a:ext cx="53942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Launch outcome markers for site: CCAFS LC-40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7"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99F9904-7E73-4701-AFDB-DAA733EBB33C}" type="slidenum">
              <a:rPr b="0" lang="en-US" sz="1600" spc="-1" strike="noStrike">
                <a:solidFill>
                  <a:srgbClr val="1c7ddb"/>
                </a:solidFill>
                <a:latin typeface="Abadi"/>
                <a:ea typeface="DejaVu Sans"/>
              </a:rPr>
              <a:t>35</a:t>
            </a:fld>
            <a:endParaRPr b="0" lang="en-US" sz="1600" spc="-1" strike="noStrike">
              <a:latin typeface="Arial"/>
            </a:endParaRPr>
          </a:p>
        </p:txBody>
      </p:sp>
      <p:sp>
        <p:nvSpPr>
          <p:cNvPr id="268"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Folium Map – Local Feature Markers</a:t>
            </a:r>
            <a:endParaRPr b="0" lang="en-US" sz="4000" spc="-1" strike="noStrike">
              <a:latin typeface="Arial"/>
            </a:endParaRPr>
          </a:p>
        </p:txBody>
      </p:sp>
      <p:pic>
        <p:nvPicPr>
          <p:cNvPr id="269" name="" descr=""/>
          <p:cNvPicPr/>
          <p:nvPr/>
        </p:nvPicPr>
        <p:blipFill>
          <a:blip r:embed="rId2"/>
          <a:stretch/>
        </p:blipFill>
        <p:spPr>
          <a:xfrm>
            <a:off x="1563120" y="1985760"/>
            <a:ext cx="8768880" cy="4415400"/>
          </a:xfrm>
          <a:prstGeom prst="rect">
            <a:avLst/>
          </a:prstGeom>
          <a:ln>
            <a:noFill/>
          </a:ln>
        </p:spPr>
      </p:pic>
      <p:sp>
        <p:nvSpPr>
          <p:cNvPr id="270" name="CustomShape 3"/>
          <p:cNvSpPr/>
          <p:nvPr/>
        </p:nvSpPr>
        <p:spPr>
          <a:xfrm>
            <a:off x="3566160" y="1482480"/>
            <a:ext cx="52113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Locations of features around site: KSC LC-39A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1"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7B496F9-A36B-4185-9162-2E7BFF76F438}" type="slidenum">
              <a:rPr b="0" lang="en-US" sz="1600" spc="-1" strike="noStrike">
                <a:solidFill>
                  <a:srgbClr val="1c7ddb"/>
                </a:solidFill>
                <a:latin typeface="Abadi"/>
                <a:ea typeface="DejaVu Sans"/>
              </a:rPr>
              <a:t>36</a:t>
            </a:fld>
            <a:endParaRPr b="0" lang="en-US" sz="1600" spc="-1" strike="noStrike">
              <a:latin typeface="Arial"/>
            </a:endParaRPr>
          </a:p>
        </p:txBody>
      </p:sp>
      <p:sp>
        <p:nvSpPr>
          <p:cNvPr id="272"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Dash – Successful Outcome by Site</a:t>
            </a:r>
            <a:endParaRPr b="0" lang="en-US" sz="4000" spc="-1" strike="noStrike">
              <a:latin typeface="Arial"/>
            </a:endParaRPr>
          </a:p>
        </p:txBody>
      </p:sp>
      <p:pic>
        <p:nvPicPr>
          <p:cNvPr id="273" name="" descr=""/>
          <p:cNvPicPr/>
          <p:nvPr/>
        </p:nvPicPr>
        <p:blipFill>
          <a:blip r:embed="rId2"/>
          <a:stretch/>
        </p:blipFill>
        <p:spPr>
          <a:xfrm>
            <a:off x="582120" y="2161440"/>
            <a:ext cx="11154960" cy="3324600"/>
          </a:xfrm>
          <a:prstGeom prst="rect">
            <a:avLst/>
          </a:prstGeom>
          <a:ln>
            <a:noFill/>
          </a:ln>
        </p:spPr>
      </p:pic>
      <p:sp>
        <p:nvSpPr>
          <p:cNvPr id="274" name="CustomShape 3"/>
          <p:cNvSpPr/>
          <p:nvPr/>
        </p:nvSpPr>
        <p:spPr>
          <a:xfrm>
            <a:off x="2926080" y="1574280"/>
            <a:ext cx="61257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Successful landings are shown across all launch sites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5"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184963D-55F4-4869-8051-20574C5DB7B0}" type="slidenum">
              <a:rPr b="0" lang="en-US" sz="1600" spc="-1" strike="noStrike">
                <a:solidFill>
                  <a:srgbClr val="1c7ddb"/>
                </a:solidFill>
                <a:latin typeface="Abadi"/>
                <a:ea typeface="DejaVu Sans"/>
              </a:rPr>
              <a:t>38</a:t>
            </a:fld>
            <a:endParaRPr b="0" lang="en-US" sz="1600" spc="-1" strike="noStrike">
              <a:latin typeface="Arial"/>
            </a:endParaRPr>
          </a:p>
        </p:txBody>
      </p:sp>
      <p:sp>
        <p:nvSpPr>
          <p:cNvPr id="276"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Dash – Most Successful Site</a:t>
            </a:r>
            <a:endParaRPr b="0" lang="en-US" sz="4000" spc="-1" strike="noStrike">
              <a:latin typeface="Arial"/>
            </a:endParaRPr>
          </a:p>
        </p:txBody>
      </p:sp>
      <p:pic>
        <p:nvPicPr>
          <p:cNvPr id="277" name="" descr=""/>
          <p:cNvPicPr/>
          <p:nvPr/>
        </p:nvPicPr>
        <p:blipFill>
          <a:blip r:embed="rId2"/>
          <a:stretch/>
        </p:blipFill>
        <p:spPr>
          <a:xfrm>
            <a:off x="714960" y="2194560"/>
            <a:ext cx="10879920" cy="3277800"/>
          </a:xfrm>
          <a:prstGeom prst="rect">
            <a:avLst/>
          </a:prstGeom>
          <a:ln>
            <a:noFill/>
          </a:ln>
        </p:spPr>
      </p:pic>
      <p:sp>
        <p:nvSpPr>
          <p:cNvPr id="278" name="CustomShape 3"/>
          <p:cNvSpPr/>
          <p:nvPr/>
        </p:nvSpPr>
        <p:spPr>
          <a:xfrm>
            <a:off x="3017880" y="1635120"/>
            <a:ext cx="61257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Successful landings are coded 1, and Unsuccessful as 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6"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2D2E9FE1-9081-429A-9D50-A6E749C1271D}" type="slidenum">
              <a:rPr b="0" lang="en-US" sz="1600" spc="-1" strike="noStrike">
                <a:solidFill>
                  <a:srgbClr val="1c7ddb"/>
                </a:solidFill>
                <a:latin typeface="Abadi"/>
                <a:ea typeface="DejaVu Sans"/>
              </a:rPr>
              <a:t>3</a:t>
            </a:fld>
            <a:endParaRPr b="0" lang="en-US" sz="1600" spc="-1" strike="noStrike">
              <a:latin typeface="Arial"/>
            </a:endParaRPr>
          </a:p>
        </p:txBody>
      </p:sp>
      <p:sp>
        <p:nvSpPr>
          <p:cNvPr id="167" name="CustomShape 2"/>
          <p:cNvSpPr/>
          <p:nvPr/>
        </p:nvSpPr>
        <p:spPr>
          <a:xfrm>
            <a:off x="828000" y="538560"/>
            <a:ext cx="105274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68" name="CustomShape 3"/>
          <p:cNvSpPr/>
          <p:nvPr/>
        </p:nvSpPr>
        <p:spPr>
          <a:xfrm>
            <a:off x="958680" y="2521440"/>
            <a:ext cx="5658480" cy="1895760"/>
          </a:xfrm>
          <a:prstGeom prst="rect">
            <a:avLst/>
          </a:prstGeom>
          <a:noFill/>
          <a:ln>
            <a:noFill/>
          </a:ln>
        </p:spPr>
        <p:style>
          <a:lnRef idx="0"/>
          <a:fillRef idx="0"/>
          <a:effectRef idx="0"/>
          <a:fontRef idx="minor"/>
        </p:style>
      </p:sp>
      <p:sp>
        <p:nvSpPr>
          <p:cNvPr id="169" name="CustomShape 4"/>
          <p:cNvSpPr/>
          <p:nvPr/>
        </p:nvSpPr>
        <p:spPr>
          <a:xfrm>
            <a:off x="1099080" y="1803960"/>
            <a:ext cx="10056240" cy="2391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000000"/>
                </a:solidFill>
                <a:latin typeface="Arial"/>
                <a:ea typeface="DejaVu Sans"/>
              </a:rPr>
              <a:t>SpaceX, our biggest competitor, have been able to reuse their Falcon 9 first stage boosters, to allow an entry price of $62 million for orbital launches.  </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0000"/>
                </a:solidFill>
                <a:latin typeface="Arial"/>
                <a:ea typeface="DejaVu Sans"/>
              </a:rPr>
              <a:t>Our company, Space Y, need to figure out if a booster will be reused to influence contract bidding.</a:t>
            </a:r>
            <a:endParaRPr b="0" lang="en-US" sz="2200" spc="-1" strike="noStrike">
              <a:latin typeface="Arial"/>
            </a:endParaRPr>
          </a:p>
          <a:p>
            <a:pPr>
              <a:lnSpc>
                <a:spcPct val="100000"/>
              </a:lnSpc>
            </a:pPr>
            <a:endParaRPr b="0" lang="en-US" sz="2200" spc="-1" strike="noStrike">
              <a:latin typeface="Arial"/>
            </a:endParaRPr>
          </a:p>
          <a:p>
            <a:pPr>
              <a:lnSpc>
                <a:spcPct val="100000"/>
              </a:lnSpc>
            </a:pPr>
            <a:r>
              <a:rPr b="1" lang="en-US" sz="2200" spc="-1" strike="noStrike">
                <a:solidFill>
                  <a:srgbClr val="000000"/>
                </a:solidFill>
                <a:latin typeface="Arial"/>
                <a:ea typeface="DejaVu Sans"/>
              </a:rPr>
              <a:t>Our question: </a:t>
            </a:r>
            <a:br/>
            <a:r>
              <a:rPr b="1" lang="en-US" sz="2200" spc="-1" strike="noStrike">
                <a:solidFill>
                  <a:srgbClr val="000000"/>
                </a:solidFill>
                <a:latin typeface="Arial"/>
                <a:ea typeface="DejaVu Sans"/>
              </a:rPr>
              <a:t>	</a:t>
            </a:r>
            <a:endParaRPr b="0" lang="en-US" sz="2200" spc="-1" strike="noStrike">
              <a:latin typeface="Arial"/>
            </a:endParaRPr>
          </a:p>
          <a:p>
            <a:pPr>
              <a:lnSpc>
                <a:spcPct val="100000"/>
              </a:lnSpc>
            </a:pPr>
            <a:r>
              <a:rPr b="0" lang="en-US" sz="2200" spc="-1" strike="noStrike">
                <a:solidFill>
                  <a:srgbClr val="000000"/>
                </a:solidFill>
                <a:latin typeface="Arial"/>
                <a:ea typeface="DejaVu Sans"/>
              </a:rPr>
              <a:t>Can we determine the price of a SpaceX launch, based on being able to reuse the first stage?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9"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D976597-AA53-4180-8EFB-10A9D34B67B3}" type="slidenum">
              <a:rPr b="0" lang="en-US" sz="1600" spc="-1" strike="noStrike">
                <a:solidFill>
                  <a:srgbClr val="1c7ddb"/>
                </a:solidFill>
                <a:latin typeface="Abadi"/>
                <a:ea typeface="DejaVu Sans"/>
              </a:rPr>
              <a:t>39</a:t>
            </a:fld>
            <a:endParaRPr b="0" lang="en-US" sz="1600" spc="-1" strike="noStrike">
              <a:latin typeface="Arial"/>
            </a:endParaRPr>
          </a:p>
        </p:txBody>
      </p:sp>
      <p:sp>
        <p:nvSpPr>
          <p:cNvPr id="280"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Dash – Payload Mass vs. Launch Outcome</a:t>
            </a:r>
            <a:endParaRPr b="0" lang="en-US" sz="4000" spc="-1" strike="noStrike">
              <a:latin typeface="Arial"/>
            </a:endParaRPr>
          </a:p>
        </p:txBody>
      </p:sp>
      <p:pic>
        <p:nvPicPr>
          <p:cNvPr id="281" name="" descr=""/>
          <p:cNvPicPr/>
          <p:nvPr/>
        </p:nvPicPr>
        <p:blipFill>
          <a:blip r:embed="rId2"/>
          <a:stretch/>
        </p:blipFill>
        <p:spPr>
          <a:xfrm>
            <a:off x="365760" y="2468880"/>
            <a:ext cx="11511000" cy="3486600"/>
          </a:xfrm>
          <a:prstGeom prst="rect">
            <a:avLst/>
          </a:prstGeom>
          <a:ln>
            <a:noFill/>
          </a:ln>
        </p:spPr>
      </p:pic>
      <p:sp>
        <p:nvSpPr>
          <p:cNvPr id="282" name="CustomShape 3"/>
          <p:cNvSpPr/>
          <p:nvPr/>
        </p:nvSpPr>
        <p:spPr>
          <a:xfrm>
            <a:off x="1463040" y="1737360"/>
            <a:ext cx="841176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All sites with payload range between 2500 to 7000 kg, booster version by color.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3"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7FC8C3E-6435-47A6-A017-FC7105DD93BB}" type="slidenum">
              <a:rPr b="0" lang="en-US" sz="1600" spc="-1" strike="noStrike">
                <a:solidFill>
                  <a:srgbClr val="1c7ddb"/>
                </a:solidFill>
                <a:latin typeface="Abadi"/>
                <a:ea typeface="DejaVu Sans"/>
              </a:rPr>
              <a:t>40</a:t>
            </a:fld>
            <a:endParaRPr b="0" lang="en-US" sz="1600" spc="-1" strike="noStrike">
              <a:latin typeface="Arial"/>
            </a:endParaRPr>
          </a:p>
        </p:txBody>
      </p:sp>
      <p:sp>
        <p:nvSpPr>
          <p:cNvPr id="284"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latin typeface="Arial"/>
            </a:endParaRPr>
          </a:p>
        </p:txBody>
      </p:sp>
      <p:pic>
        <p:nvPicPr>
          <p:cNvPr id="285" name="" descr=""/>
          <p:cNvPicPr/>
          <p:nvPr/>
        </p:nvPicPr>
        <p:blipFill>
          <a:blip r:embed="rId2"/>
          <a:stretch/>
        </p:blipFill>
        <p:spPr>
          <a:xfrm>
            <a:off x="4749840" y="1873800"/>
            <a:ext cx="6285960" cy="4526280"/>
          </a:xfrm>
          <a:prstGeom prst="rect">
            <a:avLst/>
          </a:prstGeom>
          <a:ln>
            <a:noFill/>
          </a:ln>
        </p:spPr>
      </p:pic>
      <p:sp>
        <p:nvSpPr>
          <p:cNvPr id="286" name="CustomShape 3"/>
          <p:cNvSpPr/>
          <p:nvPr/>
        </p:nvSpPr>
        <p:spPr>
          <a:xfrm>
            <a:off x="914400" y="2286000"/>
            <a:ext cx="3840480" cy="3566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The two algorithms that both performed the same on testing data were Logistic Regression (LogReg) and Support Vector Machine (SVM).</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When taking training accuracy into account, SVM performed better than LogReg at 84.8% to 82.1% respectively.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7"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6FB5F0E-EA55-46A6-BA7E-E9CE6F619408}" type="slidenum">
              <a:rPr b="0" lang="en-US" sz="1600" spc="-1" strike="noStrike">
                <a:solidFill>
                  <a:srgbClr val="1c7ddb"/>
                </a:solidFill>
                <a:latin typeface="Abadi"/>
                <a:ea typeface="DejaVu Sans"/>
              </a:rPr>
              <a:t>42</a:t>
            </a:fld>
            <a:endParaRPr b="0" lang="en-US" sz="1600" spc="-1" strike="noStrike">
              <a:latin typeface="Arial"/>
            </a:endParaRPr>
          </a:p>
        </p:txBody>
      </p:sp>
      <p:sp>
        <p:nvSpPr>
          <p:cNvPr id="288"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Confusion Matrix</a:t>
            </a:r>
            <a:endParaRPr b="0" lang="en-US" sz="4000" spc="-1" strike="noStrike">
              <a:latin typeface="Arial"/>
            </a:endParaRPr>
          </a:p>
        </p:txBody>
      </p:sp>
      <p:pic>
        <p:nvPicPr>
          <p:cNvPr id="289" name="" descr=""/>
          <p:cNvPicPr/>
          <p:nvPr/>
        </p:nvPicPr>
        <p:blipFill>
          <a:blip r:embed="rId2"/>
          <a:stretch/>
        </p:blipFill>
        <p:spPr>
          <a:xfrm>
            <a:off x="5487480" y="1828800"/>
            <a:ext cx="5484240" cy="4234320"/>
          </a:xfrm>
          <a:prstGeom prst="rect">
            <a:avLst/>
          </a:prstGeom>
          <a:ln>
            <a:noFill/>
          </a:ln>
        </p:spPr>
      </p:pic>
      <p:sp>
        <p:nvSpPr>
          <p:cNvPr id="290" name="CustomShape 3"/>
          <p:cNvSpPr/>
          <p:nvPr/>
        </p:nvSpPr>
        <p:spPr>
          <a:xfrm>
            <a:off x="914400" y="1920240"/>
            <a:ext cx="4573080" cy="3566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Both Support Vector Machine and Logistic Regression had the same outcome with respect to their Confusion Matrix.</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The results show that each algorithm had three false positives, where it predicted a successful landing and that was not the case.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1"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734D0F1-05B6-4B78-A45D-79592F26D231}" type="slidenum">
              <a:rPr b="0" lang="en-US" sz="1600" spc="-1" strike="noStrike">
                <a:solidFill>
                  <a:srgbClr val="1c7ddb"/>
                </a:solidFill>
                <a:latin typeface="Abadi"/>
                <a:ea typeface="DejaVu Sans"/>
              </a:rPr>
              <a:t>43</a:t>
            </a:fld>
            <a:endParaRPr b="0" lang="en-US" sz="1600" spc="-1" strike="noStrike">
              <a:latin typeface="Arial"/>
            </a:endParaRPr>
          </a:p>
        </p:txBody>
      </p:sp>
      <p:sp>
        <p:nvSpPr>
          <p:cNvPr id="292"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Conclusions</a:t>
            </a:r>
            <a:endParaRPr b="0" lang="en-US" sz="4000" spc="-1" strike="noStrike">
              <a:latin typeface="Arial"/>
            </a:endParaRPr>
          </a:p>
        </p:txBody>
      </p:sp>
      <p:sp>
        <p:nvSpPr>
          <p:cNvPr id="293" name="TextShape 3"/>
          <p:cNvSpPr txBox="1"/>
          <p:nvPr/>
        </p:nvSpPr>
        <p:spPr>
          <a:xfrm>
            <a:off x="754560" y="1371600"/>
            <a:ext cx="10675440" cy="4754880"/>
          </a:xfrm>
          <a:prstGeom prst="rect">
            <a:avLst/>
          </a:prstGeom>
          <a:noFill/>
          <a:ln>
            <a:noFill/>
          </a:ln>
        </p:spPr>
        <p:txBody>
          <a:bodyPr lIns="90000" rIns="90000" tIns="45000" bIns="45000">
            <a:noAutofit/>
          </a:bodyPr>
          <a:p>
            <a:pPr marL="216000" indent="-216000">
              <a:lnSpc>
                <a:spcPct val="150000"/>
              </a:lnSpc>
              <a:buClr>
                <a:srgbClr val="000000"/>
              </a:buClr>
              <a:buSzPct val="45000"/>
              <a:buFont typeface="Wingdings" charset="2"/>
              <a:buChar char=""/>
            </a:pPr>
            <a:r>
              <a:rPr b="0" lang="en-US" sz="1800" spc="-1" strike="noStrike">
                <a:latin typeface="Arial"/>
              </a:rPr>
              <a:t>Support Vector Machine model with the best parameters: { 'C': 1.0, 'gamma': 0.03162277660168379, 'kernel': 'sigmoid' }, had a training accuracy of 84.8% and testing accuracy of 83.3%</a:t>
            </a:r>
            <a:endParaRPr b="0" lang="en-US" sz="1800" spc="-1" strike="noStrike">
              <a:latin typeface="Arial"/>
            </a:endParaRPr>
          </a:p>
          <a:p>
            <a:pPr marL="216000" indent="-216000">
              <a:lnSpc>
                <a:spcPct val="150000"/>
              </a:lnSpc>
              <a:buClr>
                <a:srgbClr val="000000"/>
              </a:buClr>
              <a:buSzPct val="45000"/>
              <a:buFont typeface="Wingdings" charset="2"/>
              <a:buChar char=""/>
            </a:pPr>
            <a:endParaRPr b="0" lang="en-US" sz="1800" spc="-1" strike="noStrike">
              <a:latin typeface="Arial"/>
            </a:endParaRPr>
          </a:p>
          <a:p>
            <a:pPr marL="216000" indent="-216000">
              <a:lnSpc>
                <a:spcPct val="150000"/>
              </a:lnSpc>
              <a:buClr>
                <a:srgbClr val="000000"/>
              </a:buClr>
              <a:buSzPct val="45000"/>
              <a:buFont typeface="Wingdings" charset="2"/>
              <a:buChar char=""/>
            </a:pPr>
            <a:r>
              <a:rPr b="0" lang="en-US" sz="1800" spc="-1" strike="noStrike">
                <a:latin typeface="Arial"/>
              </a:rPr>
              <a:t>Landing success increases with a payload mass greater than 8000 kg.</a:t>
            </a:r>
            <a:endParaRPr b="0" lang="en-US" sz="1800" spc="-1" strike="noStrike">
              <a:latin typeface="Arial"/>
            </a:endParaRPr>
          </a:p>
          <a:p>
            <a:pPr marL="216000" indent="-216000">
              <a:lnSpc>
                <a:spcPct val="150000"/>
              </a:lnSpc>
              <a:buClr>
                <a:srgbClr val="000000"/>
              </a:buClr>
              <a:buSzPct val="45000"/>
              <a:buFont typeface="Wingdings" charset="2"/>
              <a:buChar char=""/>
            </a:pPr>
            <a:endParaRPr b="0" lang="en-US" sz="1800" spc="-1" strike="noStrike">
              <a:latin typeface="Arial"/>
            </a:endParaRPr>
          </a:p>
          <a:p>
            <a:pPr marL="216000" indent="-216000">
              <a:lnSpc>
                <a:spcPct val="150000"/>
              </a:lnSpc>
              <a:buClr>
                <a:srgbClr val="000000"/>
              </a:buClr>
              <a:buSzPct val="45000"/>
              <a:buFont typeface="Wingdings" charset="2"/>
              <a:buChar char=""/>
            </a:pPr>
            <a:r>
              <a:rPr b="0" lang="en-US" sz="1800" spc="-1" strike="noStrike">
                <a:latin typeface="Arial"/>
              </a:rPr>
              <a:t>Landing success has increased from 2013 to 2019, and 2020 is the most recent decrease which currently sits above 80%.</a:t>
            </a:r>
            <a:endParaRPr b="0" lang="en-US" sz="1800" spc="-1" strike="noStrike">
              <a:latin typeface="Arial"/>
            </a:endParaRPr>
          </a:p>
          <a:p>
            <a:pPr marL="216000" indent="-216000">
              <a:lnSpc>
                <a:spcPct val="150000"/>
              </a:lnSpc>
              <a:buClr>
                <a:srgbClr val="000000"/>
              </a:buClr>
              <a:buSzPct val="45000"/>
              <a:buFont typeface="Wingdings" charset="2"/>
              <a:buChar char=""/>
            </a:pPr>
            <a:endParaRPr b="0" lang="en-US" sz="1800" spc="-1" strike="noStrike">
              <a:latin typeface="Arial"/>
            </a:endParaRPr>
          </a:p>
          <a:p>
            <a:pPr marL="216000" indent="-216000">
              <a:lnSpc>
                <a:spcPct val="150000"/>
              </a:lnSpc>
              <a:buClr>
                <a:srgbClr val="000000"/>
              </a:buClr>
              <a:buSzPct val="45000"/>
              <a:buFont typeface="Wingdings" charset="2"/>
              <a:buChar char=""/>
            </a:pPr>
            <a:r>
              <a:rPr b="0" lang="en-US" sz="1800" spc="-1" strike="noStrike">
                <a:latin typeface="Arial"/>
                <a:ea typeface="Noto Sans CJK SC"/>
              </a:rPr>
              <a:t>Landing success increases when</a:t>
            </a:r>
            <a:r>
              <a:rPr b="0" lang="en-US" sz="1800" spc="-1" strike="noStrike">
                <a:latin typeface="Arial"/>
              </a:rPr>
              <a:t> launched from certain sites like KSC LC-39A.</a:t>
            </a:r>
            <a:endParaRPr b="0" lang="en-US" sz="1800" spc="-1" strike="noStrike">
              <a:latin typeface="Arial"/>
            </a:endParaRPr>
          </a:p>
          <a:p>
            <a:pPr marL="216000" indent="-216000">
              <a:lnSpc>
                <a:spcPct val="150000"/>
              </a:lnSpc>
              <a:buClr>
                <a:srgbClr val="000000"/>
              </a:buClr>
              <a:buSzPct val="45000"/>
              <a:buFont typeface="Wingdings" charset="2"/>
              <a:buChar char=""/>
            </a:pPr>
            <a:endParaRPr b="0" lang="en-US" sz="1800" spc="-1" strike="noStrike">
              <a:latin typeface="Arial"/>
            </a:endParaRPr>
          </a:p>
          <a:p>
            <a:pPr marL="216000" indent="-216000">
              <a:lnSpc>
                <a:spcPct val="150000"/>
              </a:lnSpc>
              <a:buClr>
                <a:srgbClr val="000000"/>
              </a:buClr>
              <a:buSzPct val="45000"/>
              <a:buFont typeface="Wingdings" charset="2"/>
              <a:buChar char=""/>
            </a:pPr>
            <a:r>
              <a:rPr b="0" lang="en-US" sz="1800" spc="-1" strike="noStrike">
                <a:latin typeface="Arial"/>
              </a:rPr>
              <a:t>Landing success increases with certain orbit destinations.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0" name="CustomShape 1"/>
          <p:cNvSpPr/>
          <p:nvPr/>
        </p:nvSpPr>
        <p:spPr>
          <a:xfrm>
            <a:off x="9448920" y="6356520"/>
            <a:ext cx="2740680" cy="3625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5FEF0E9-A22F-47CD-B2C1-BBF48F723283}" type="slidenum">
              <a:rPr b="0" lang="en-US" sz="1600" spc="-1" strike="noStrike">
                <a:solidFill>
                  <a:srgbClr val="1c7ddb"/>
                </a:solidFill>
                <a:latin typeface="Abadi"/>
                <a:ea typeface="DejaVu Sans"/>
              </a:rPr>
              <a:t>4</a:t>
            </a:fld>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1"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D94CCAD-E96A-42D9-874C-A063D500AA6E}" type="slidenum">
              <a:rPr b="0" lang="en-US" sz="1600" spc="-1" strike="noStrike">
                <a:solidFill>
                  <a:srgbClr val="1c7ddb"/>
                </a:solidFill>
                <a:latin typeface="Abadi"/>
                <a:ea typeface="DejaVu Sans"/>
              </a:rPr>
              <a:t>4</a:t>
            </a:fld>
            <a:endParaRPr b="0" lang="en-US" sz="1600" spc="-1" strike="noStrike">
              <a:latin typeface="Arial"/>
            </a:endParaRPr>
          </a:p>
        </p:txBody>
      </p:sp>
      <p:sp>
        <p:nvSpPr>
          <p:cNvPr id="172"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Methodology</a:t>
            </a:r>
            <a:endParaRPr b="0" lang="en-US" sz="4000" spc="-1" strike="noStrike">
              <a:latin typeface="Arial"/>
            </a:endParaRPr>
          </a:p>
        </p:txBody>
      </p:sp>
      <p:sp>
        <p:nvSpPr>
          <p:cNvPr id="173" name="TextShape 3"/>
          <p:cNvSpPr txBox="1"/>
          <p:nvPr/>
        </p:nvSpPr>
        <p:spPr>
          <a:xfrm>
            <a:off x="654120" y="1254240"/>
            <a:ext cx="10801440" cy="5420880"/>
          </a:xfrm>
          <a:prstGeom prst="rect">
            <a:avLst/>
          </a:prstGeom>
          <a:noFill/>
          <a:ln>
            <a:noFill/>
          </a:ln>
        </p:spPr>
        <p:txBody>
          <a:bodyPr lIns="90000" rIns="90000" tIns="45000" bIns="45000">
            <a:noAutofit/>
          </a:bodyPr>
          <a:p>
            <a:pPr>
              <a:lnSpc>
                <a:spcPct val="150000"/>
              </a:lnSpc>
            </a:pPr>
            <a:r>
              <a:rPr b="1" lang="en-US" sz="2000" spc="-1" strike="noStrike">
                <a:latin typeface="Arial"/>
              </a:rPr>
              <a:t>Data collection methodology:</a:t>
            </a:r>
            <a:endParaRPr b="0" lang="en-US" sz="2000" spc="-1" strike="noStrike">
              <a:latin typeface="Arial"/>
            </a:endParaRPr>
          </a:p>
          <a:p>
            <a:pPr>
              <a:lnSpc>
                <a:spcPct val="150000"/>
              </a:lnSpc>
            </a:pPr>
            <a:r>
              <a:rPr b="0" lang="en-US" sz="2000" spc="-1" strike="noStrike">
                <a:latin typeface="Arial"/>
              </a:rPr>
              <a:t>	</a:t>
            </a:r>
            <a:r>
              <a:rPr b="0" lang="en-US" sz="2000" spc="-1" strike="noStrike">
                <a:latin typeface="Arial"/>
              </a:rPr>
              <a:t>Using the SpaceX REST API, and Wikipedia HTML Web Scraping.</a:t>
            </a:r>
            <a:endParaRPr b="0" lang="en-US" sz="2000" spc="-1" strike="noStrike">
              <a:latin typeface="Arial"/>
            </a:endParaRPr>
          </a:p>
          <a:p>
            <a:pPr>
              <a:lnSpc>
                <a:spcPct val="150000"/>
              </a:lnSpc>
            </a:pPr>
            <a:r>
              <a:rPr b="1" lang="en-US" sz="2000" spc="-1" strike="noStrike">
                <a:latin typeface="Arial"/>
              </a:rPr>
              <a:t>Perform data wrangling:</a:t>
            </a:r>
            <a:endParaRPr b="0" lang="en-US" sz="2000" spc="-1" strike="noStrike">
              <a:latin typeface="Arial"/>
            </a:endParaRPr>
          </a:p>
          <a:p>
            <a:pPr>
              <a:lnSpc>
                <a:spcPct val="150000"/>
              </a:lnSpc>
            </a:pPr>
            <a:r>
              <a:rPr b="0" lang="en-US" sz="2000" spc="-1" strike="noStrike">
                <a:latin typeface="Arial"/>
              </a:rPr>
              <a:t>	</a:t>
            </a:r>
            <a:r>
              <a:rPr b="0" lang="en-US" sz="2000" spc="-1" strike="noStrike">
                <a:latin typeface="Arial"/>
              </a:rPr>
              <a:t>One Hot Encoding converts categorical to numerical data, missing numerical values were </a:t>
            </a:r>
            <a:r>
              <a:rPr b="0" lang="en-US" sz="2000" spc="-1" strike="noStrike">
                <a:latin typeface="Arial"/>
              </a:rPr>
              <a:t>	</a:t>
            </a:r>
            <a:r>
              <a:rPr b="0" lang="en-US" sz="2000" spc="-1" strike="noStrike">
                <a:latin typeface="Arial"/>
              </a:rPr>
              <a:t> averaged where appropriate, while unnecessary data was removed.</a:t>
            </a:r>
            <a:endParaRPr b="0" lang="en-US" sz="2000" spc="-1" strike="noStrike">
              <a:latin typeface="Arial"/>
            </a:endParaRPr>
          </a:p>
          <a:p>
            <a:pPr>
              <a:lnSpc>
                <a:spcPct val="150000"/>
              </a:lnSpc>
            </a:pPr>
            <a:r>
              <a:rPr b="1" lang="en-US" sz="2000" spc="-1" strike="noStrike">
                <a:latin typeface="Arial"/>
              </a:rPr>
              <a:t>Perform exploratory data analysis (EDA) using visualization and SQL:</a:t>
            </a:r>
            <a:endParaRPr b="0" lang="en-US" sz="2000" spc="-1" strike="noStrike">
              <a:latin typeface="Arial"/>
            </a:endParaRPr>
          </a:p>
          <a:p>
            <a:pPr>
              <a:lnSpc>
                <a:spcPct val="150000"/>
              </a:lnSpc>
            </a:pPr>
            <a:r>
              <a:rPr b="0" lang="en-US" sz="2000" spc="-1" strike="noStrike">
                <a:latin typeface="Arial"/>
              </a:rPr>
              <a:t>	</a:t>
            </a:r>
            <a:r>
              <a:rPr b="0" lang="en-US" sz="2000" spc="-1" strike="noStrike">
                <a:latin typeface="Arial"/>
              </a:rPr>
              <a:t>Bar charts, scatter plots, box plots and queries foe analysis.</a:t>
            </a:r>
            <a:endParaRPr b="0" lang="en-US" sz="2000" spc="-1" strike="noStrike">
              <a:latin typeface="Arial"/>
            </a:endParaRPr>
          </a:p>
          <a:p>
            <a:pPr>
              <a:lnSpc>
                <a:spcPct val="150000"/>
              </a:lnSpc>
            </a:pPr>
            <a:r>
              <a:rPr b="1" lang="en-US" sz="2000" spc="-1" strike="noStrike">
                <a:latin typeface="Arial"/>
              </a:rPr>
              <a:t>Perform interactive visual analytics using Folium and Plotly Dash:</a:t>
            </a:r>
            <a:endParaRPr b="0" lang="en-US" sz="2000" spc="-1" strike="noStrike">
              <a:latin typeface="Arial"/>
            </a:endParaRPr>
          </a:p>
          <a:p>
            <a:pPr>
              <a:lnSpc>
                <a:spcPct val="150000"/>
              </a:lnSpc>
            </a:pPr>
            <a:r>
              <a:rPr b="0" lang="en-US" sz="2000" spc="-1" strike="noStrike">
                <a:latin typeface="Arial"/>
              </a:rPr>
              <a:t>	</a:t>
            </a:r>
            <a:r>
              <a:rPr b="0" lang="en-US" sz="2000" spc="-1" strike="noStrike">
                <a:latin typeface="Arial"/>
              </a:rPr>
              <a:t>Folium maps for geography insights and Plotly dashboards for interactive insights.</a:t>
            </a:r>
            <a:endParaRPr b="0" lang="en-US" sz="2000" spc="-1" strike="noStrike">
              <a:latin typeface="Arial"/>
            </a:endParaRPr>
          </a:p>
          <a:p>
            <a:pPr>
              <a:lnSpc>
                <a:spcPct val="150000"/>
              </a:lnSpc>
            </a:pPr>
            <a:r>
              <a:rPr b="1" lang="en-US" sz="2000" spc="-1" strike="noStrike">
                <a:latin typeface="Arial"/>
              </a:rPr>
              <a:t>Perform predictive analysis using classification models:</a:t>
            </a:r>
            <a:endParaRPr b="0" lang="en-US" sz="2000" spc="-1" strike="noStrike">
              <a:latin typeface="Arial"/>
            </a:endParaRPr>
          </a:p>
          <a:p>
            <a:pPr>
              <a:lnSpc>
                <a:spcPct val="150000"/>
              </a:lnSpc>
            </a:pPr>
            <a:r>
              <a:rPr b="0" lang="en-US" sz="2000" spc="-1" strike="noStrike">
                <a:latin typeface="Arial"/>
              </a:rPr>
              <a:t>	</a:t>
            </a:r>
            <a:r>
              <a:rPr b="0" lang="en-US" sz="2000" spc="-1" strike="noStrike">
                <a:latin typeface="Arial"/>
              </a:rPr>
              <a:t>GridSearch for testing a variety of models and parameters for the best accuracy.</a:t>
            </a:r>
            <a:endParaRPr b="0" lang="en-US" sz="2000" spc="-1" strike="noStrike">
              <a:latin typeface="Arial"/>
            </a:endParaRPr>
          </a:p>
          <a:p>
            <a:pPr>
              <a:lnSpc>
                <a:spcPct val="15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4"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D37D64E-E183-4943-9601-F4125BA01344}" type="slidenum">
              <a:rPr b="0" lang="en-US" sz="1600" spc="-1" strike="noStrike">
                <a:solidFill>
                  <a:srgbClr val="1c7ddb"/>
                </a:solidFill>
                <a:latin typeface="Abadi"/>
                <a:ea typeface="DejaVu Sans"/>
              </a:rPr>
              <a:t>6</a:t>
            </a:fld>
            <a:endParaRPr b="0" lang="en-US" sz="1600" spc="-1" strike="noStrike">
              <a:latin typeface="Arial"/>
            </a:endParaRPr>
          </a:p>
        </p:txBody>
      </p:sp>
      <p:sp>
        <p:nvSpPr>
          <p:cNvPr id="175"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sp>
        <p:nvSpPr>
          <p:cNvPr id="176" name="CustomShape 3"/>
          <p:cNvSpPr/>
          <p:nvPr/>
        </p:nvSpPr>
        <p:spPr>
          <a:xfrm>
            <a:off x="822960" y="5635080"/>
            <a:ext cx="10423800" cy="76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https://github.com/siegfriedgreg/IBM-Data-Science-Coursera/blob/main/Capstone%20Data_Science/Lab%20-%201%20-%20SpaceX-API%20Calls.ipynb</a:t>
            </a:r>
            <a:endParaRPr b="0" lang="en-US" sz="1800" spc="-1" strike="noStrike">
              <a:latin typeface="Arial"/>
            </a:endParaRPr>
          </a:p>
          <a:p>
            <a:pPr>
              <a:lnSpc>
                <a:spcPct val="100000"/>
              </a:lnSpc>
            </a:pPr>
            <a:endParaRPr b="0" lang="en-US" sz="1800" spc="-1" strike="noStrike">
              <a:latin typeface="Arial"/>
            </a:endParaRPr>
          </a:p>
        </p:txBody>
      </p:sp>
      <p:pic>
        <p:nvPicPr>
          <p:cNvPr id="177" name="" descr=""/>
          <p:cNvPicPr/>
          <p:nvPr/>
        </p:nvPicPr>
        <p:blipFill>
          <a:blip r:embed="rId2"/>
          <a:stretch/>
        </p:blipFill>
        <p:spPr>
          <a:xfrm>
            <a:off x="232200" y="1453680"/>
            <a:ext cx="11810160" cy="39999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8"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7DC3EA4-553A-4846-8ACF-4172A16F1802}" type="slidenum">
              <a:rPr b="0" lang="en-US" sz="1600" spc="-1" strike="noStrike">
                <a:solidFill>
                  <a:srgbClr val="1c7ddb"/>
                </a:solidFill>
                <a:latin typeface="Abadi"/>
                <a:ea typeface="DejaVu Sans"/>
              </a:rPr>
              <a:t>7</a:t>
            </a:fld>
            <a:endParaRPr b="0" lang="en-US" sz="1600" spc="-1" strike="noStrike">
              <a:latin typeface="Arial"/>
            </a:endParaRPr>
          </a:p>
        </p:txBody>
      </p:sp>
      <p:sp>
        <p:nvSpPr>
          <p:cNvPr id="179" name="CustomShape 2"/>
          <p:cNvSpPr/>
          <p:nvPr/>
        </p:nvSpPr>
        <p:spPr>
          <a:xfrm>
            <a:off x="770040" y="538560"/>
            <a:ext cx="10513080" cy="546480"/>
          </a:xfrm>
          <a:prstGeom prst="rect">
            <a:avLst/>
          </a:prstGeom>
          <a:noFill/>
          <a:ln>
            <a:noFill/>
          </a:ln>
        </p:spPr>
        <p:style>
          <a:lnRef idx="0"/>
          <a:fillRef idx="0"/>
          <a:effectRef idx="0"/>
          <a:fontRef idx="minor"/>
        </p:style>
      </p:sp>
      <p:sp>
        <p:nvSpPr>
          <p:cNvPr id="180" name="CustomShape 3"/>
          <p:cNvSpPr/>
          <p:nvPr/>
        </p:nvSpPr>
        <p:spPr>
          <a:xfrm>
            <a:off x="922320" y="69120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sp>
        <p:nvSpPr>
          <p:cNvPr id="181" name="CustomShape 4"/>
          <p:cNvSpPr/>
          <p:nvPr/>
        </p:nvSpPr>
        <p:spPr>
          <a:xfrm>
            <a:off x="830880" y="5533200"/>
            <a:ext cx="10050120" cy="775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https://github.com/siegfriedgreg/IBM-Data-Science-Coursera/blob/main/Capstone%20Data_Science/Lab%20-%202%20-%20SpaceX-Web%20Scraping.ipynb</a:t>
            </a:r>
            <a:endParaRPr b="0" lang="en-US" sz="1800" spc="-1" strike="noStrike">
              <a:latin typeface="Arial"/>
            </a:endParaRPr>
          </a:p>
        </p:txBody>
      </p:sp>
      <p:pic>
        <p:nvPicPr>
          <p:cNvPr id="182" name="" descr=""/>
          <p:cNvPicPr/>
          <p:nvPr/>
        </p:nvPicPr>
        <p:blipFill>
          <a:blip r:embed="rId2"/>
          <a:stretch/>
        </p:blipFill>
        <p:spPr>
          <a:xfrm>
            <a:off x="232200" y="1439280"/>
            <a:ext cx="11810160" cy="40284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3"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8AACE41-A504-40FB-B53F-EBF98D09844D}" type="slidenum">
              <a:rPr b="0" lang="en-US" sz="1600" spc="-1" strike="noStrike">
                <a:solidFill>
                  <a:srgbClr val="1c7ddb"/>
                </a:solidFill>
                <a:latin typeface="Abadi"/>
                <a:ea typeface="DejaVu Sans"/>
              </a:rPr>
              <a:t>8</a:t>
            </a:fld>
            <a:endParaRPr b="0" lang="en-US" sz="1600" spc="-1" strike="noStrike">
              <a:latin typeface="Arial"/>
            </a:endParaRPr>
          </a:p>
        </p:txBody>
      </p:sp>
      <p:sp>
        <p:nvSpPr>
          <p:cNvPr id="184"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en-US" sz="4000" spc="-1" strike="noStrike">
              <a:latin typeface="Arial"/>
            </a:endParaRPr>
          </a:p>
        </p:txBody>
      </p:sp>
      <p:sp>
        <p:nvSpPr>
          <p:cNvPr id="185" name="CustomShape 3"/>
          <p:cNvSpPr/>
          <p:nvPr/>
        </p:nvSpPr>
        <p:spPr>
          <a:xfrm>
            <a:off x="735840" y="5852160"/>
            <a:ext cx="10236600" cy="600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https://github.com/siegfriedgreg/IBM-Data-Science-Coursera/blob/main/Capstone%20Data_Science/Lab%20-%203%20-%20SpaceX-Data%20Wrangling.ipynb</a:t>
            </a:r>
            <a:endParaRPr b="0" lang="en-US" sz="1800" spc="-1" strike="noStrike">
              <a:latin typeface="Arial"/>
            </a:endParaRPr>
          </a:p>
        </p:txBody>
      </p:sp>
      <p:pic>
        <p:nvPicPr>
          <p:cNvPr id="186" name="" descr=""/>
          <p:cNvPicPr/>
          <p:nvPr/>
        </p:nvPicPr>
        <p:blipFill>
          <a:blip r:embed="rId2"/>
          <a:stretch/>
        </p:blipFill>
        <p:spPr>
          <a:xfrm>
            <a:off x="232200" y="1952640"/>
            <a:ext cx="11810160" cy="40284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309</TotalTime>
  <Application>LibreOffice/6.4.7.2$Linux_X86_64 LibreOffice_project/40$Build-2</Application>
  <Words>1336</Words>
  <Paragraphs>229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2021-12-30T17:11:22Z</dcterms:modified>
  <cp:revision>207</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4</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47</vt:i4>
  </property>
</Properties>
</file>